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4.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sldIdLst>
    <p:sldId id="256" r:id="rId2"/>
    <p:sldId id="292" r:id="rId3"/>
    <p:sldId id="295" r:id="rId4"/>
    <p:sldId id="257" r:id="rId5"/>
    <p:sldId id="258" r:id="rId6"/>
    <p:sldId id="316" r:id="rId7"/>
    <p:sldId id="261" r:id="rId8"/>
    <p:sldId id="319" r:id="rId9"/>
    <p:sldId id="277" r:id="rId10"/>
    <p:sldId id="275" r:id="rId11"/>
    <p:sldId id="260" r:id="rId12"/>
    <p:sldId id="280" r:id="rId13"/>
    <p:sldId id="263" r:id="rId14"/>
    <p:sldId id="267" r:id="rId15"/>
    <p:sldId id="265" r:id="rId16"/>
    <p:sldId id="282" r:id="rId17"/>
    <p:sldId id="325" r:id="rId18"/>
    <p:sldId id="326" r:id="rId19"/>
    <p:sldId id="287" r:id="rId20"/>
    <p:sldId id="288" r:id="rId21"/>
    <p:sldId id="289" r:id="rId22"/>
    <p:sldId id="290" r:id="rId23"/>
    <p:sldId id="291" r:id="rId24"/>
    <p:sldId id="283" r:id="rId25"/>
    <p:sldId id="317" r:id="rId26"/>
    <p:sldId id="281" r:id="rId27"/>
    <p:sldId id="320" r:id="rId28"/>
    <p:sldId id="321" r:id="rId29"/>
    <p:sldId id="322" r:id="rId30"/>
    <p:sldId id="318" r:id="rId31"/>
    <p:sldId id="341" r:id="rId32"/>
    <p:sldId id="324" r:id="rId33"/>
    <p:sldId id="297" r:id="rId34"/>
    <p:sldId id="299" r:id="rId35"/>
    <p:sldId id="296" r:id="rId36"/>
    <p:sldId id="313" r:id="rId37"/>
    <p:sldId id="334" r:id="rId38"/>
    <p:sldId id="312" r:id="rId39"/>
    <p:sldId id="307" r:id="rId40"/>
    <p:sldId id="301" r:id="rId41"/>
    <p:sldId id="302" r:id="rId42"/>
    <p:sldId id="303" r:id="rId43"/>
    <p:sldId id="304" r:id="rId44"/>
    <p:sldId id="338" r:id="rId45"/>
    <p:sldId id="336" r:id="rId46"/>
    <p:sldId id="339" r:id="rId47"/>
    <p:sldId id="308" r:id="rId48"/>
    <p:sldId id="331" r:id="rId49"/>
    <p:sldId id="330" r:id="rId50"/>
    <p:sldId id="332" r:id="rId51"/>
    <p:sldId id="333" r:id="rId52"/>
    <p:sldId id="310" r:id="rId53"/>
    <p:sldId id="311" r:id="rId54"/>
    <p:sldId id="340"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alibri Light" panose="020F0302020204030204" pitchFamily="34" charset="0"/>
      <p:regular r:id="rId61"/>
      <p:italic r:id="rId62"/>
    </p:embeddedFont>
    <p:embeddedFont>
      <p:font typeface="Consolas" panose="020B0609020204030204" pitchFamily="49"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0727" autoAdjust="0"/>
  </p:normalViewPr>
  <p:slideViewPr>
    <p:cSldViewPr snapToGrid="0" showGuides="1">
      <p:cViewPr varScale="1">
        <p:scale>
          <a:sx n="117" d="100"/>
          <a:sy n="117" d="100"/>
        </p:scale>
        <p:origin x="243" y="6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0444E-7CEE-4DEE-BC3E-09BB100118E1}"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048A52-81A9-41CA-84E8-34886558D9A4}" type="slidenum">
              <a:rPr lang="en-US" smtClean="0"/>
              <a:t>‹#›</a:t>
            </a:fld>
            <a:endParaRPr lang="en-US"/>
          </a:p>
        </p:txBody>
      </p:sp>
    </p:spTree>
    <p:extLst>
      <p:ext uri="{BB962C8B-B14F-4D97-AF65-F5344CB8AC3E}">
        <p14:creationId xmlns:p14="http://schemas.microsoft.com/office/powerpoint/2010/main" val="304036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HELLO I'm Jan Gray</a:t>
            </a:r>
          </a:p>
          <a:p>
            <a:r>
              <a:rPr lang="en-US" dirty="0"/>
              <a:t>2 Today I’m presenting an overview of the design and rationale for our proposed specification for RISC-V </a:t>
            </a:r>
            <a:r>
              <a:rPr lang="en-US" sz="1200" dirty="0"/>
              <a:t>Composable Custom Extensions</a:t>
            </a:r>
          </a:p>
        </p:txBody>
      </p:sp>
      <p:sp>
        <p:nvSpPr>
          <p:cNvPr id="4" name="Slide Number Placeholder 3"/>
          <p:cNvSpPr>
            <a:spLocks noGrp="1"/>
          </p:cNvSpPr>
          <p:nvPr>
            <p:ph type="sldNum" sz="quarter" idx="5"/>
          </p:nvPr>
        </p:nvSpPr>
        <p:spPr/>
        <p:txBody>
          <a:bodyPr/>
          <a:lstStyle/>
          <a:p>
            <a:fld id="{EB048A52-81A9-41CA-84E8-34886558D9A4}" type="slidenum">
              <a:rPr lang="en-US" smtClean="0"/>
              <a:t>1</a:t>
            </a:fld>
            <a:endParaRPr lang="en-US"/>
          </a:p>
        </p:txBody>
      </p:sp>
    </p:spTree>
    <p:extLst>
      <p:ext uri="{BB962C8B-B14F-4D97-AF65-F5344CB8AC3E}">
        <p14:creationId xmlns:p14="http://schemas.microsoft.com/office/powerpoint/2010/main" val="106983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Later Bob takes Alice's SOC and retargets it to a different FPGA from vendor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He upgrade the processors to B CPU cores.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He rebuilds the system (which just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Then Bob shudders, remembering how difficult this used to be.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After profiling the system, Bob realizes he needs to accelerate his ML inference library.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He designs a binary neural network composable custom extension, a CXU that implements its custom instructions, and a CX library that discovers selects and issues its custom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He builds his system again; now all three custom extensions and their libraries work together, each accelerating different parts of the workload.</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10</a:t>
            </a:fld>
            <a:endParaRPr lang="en-US"/>
          </a:p>
        </p:txBody>
      </p:sp>
    </p:spTree>
    <p:extLst>
      <p:ext uri="{BB962C8B-B14F-4D97-AF65-F5344CB8AC3E}">
        <p14:creationId xmlns:p14="http://schemas.microsoft.com/office/powerpoint/2010/main" val="2335109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To appreciate the various moving parts of the specification, it’s helpful to understand our design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Of paramount concern was 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We could not use anything that would break correct 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It has to be easy robust routine even boring to add a composable extension to your system, without ever worrying the rest of the system may come crashing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As extensions, CPUs, CXUs, libraries will be authored across organizations, across decades, across platforms and tools, that constrained the solution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We wanted a decentralized solution, with no Central assigned naming or numbering Authority, no gatekeeping, no asking for permission.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We wanted to accommodate a diversity of RISC-V systems and workloads, from tiny MCUs to many-core Linux servers.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We wanted interfaces that are open and non-proprietary and free so that extensions can be reused across platforms and tools stacks.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We paid attention to efficiency, favoring the simplest possible mechanisms, the most hardware frugal mechanisms, and the fastest code paths.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10 We decided that composition should not require recompilation of libraries or regeneration of RTL cores. This is a fork-in-the-road decision.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11 When multiple extensions are composed together, you must do something so that for example their opcodes do not conflict.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12 One approach is to compute configuration specific assignments of custom function IDs, then recompile the libraries, or statically relink the application, fixing up conflicting indices.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13 We rejected this. It is too disruptive to software stacks and dev processes, and anyway people want to use one golden version of a binary across many systems configurations across the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14 Similarly, except for changing configuration parameters we don’t want to have to regenerate hardware composable extension unit cores each time it composed into a new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15 With the new focus on security we needed to provide operating system access control to grant or deny access to composable extension and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16 Finally we needed to promote uniformity across extensions …</a:t>
            </a:r>
          </a:p>
        </p:txBody>
      </p:sp>
      <p:sp>
        <p:nvSpPr>
          <p:cNvPr id="4" name="Slide Number Placeholder 3"/>
          <p:cNvSpPr>
            <a:spLocks noGrp="1"/>
          </p:cNvSpPr>
          <p:nvPr>
            <p:ph type="sldNum" sz="quarter" idx="5"/>
          </p:nvPr>
        </p:nvSpPr>
        <p:spPr/>
        <p:txBody>
          <a:bodyPr/>
          <a:lstStyle/>
          <a:p>
            <a:fld id="{EB048A52-81A9-41CA-84E8-34886558D9A4}" type="slidenum">
              <a:rPr lang="en-US" smtClean="0"/>
              <a:t>11</a:t>
            </a:fld>
            <a:endParaRPr lang="en-US"/>
          </a:p>
        </p:txBody>
      </p:sp>
    </p:spTree>
    <p:extLst>
      <p:ext uri="{BB962C8B-B14F-4D97-AF65-F5344CB8AC3E}">
        <p14:creationId xmlns:p14="http://schemas.microsoft.com/office/powerpoint/2010/main" val="197389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By uniformity we mean that there should be one way of doing most things.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A uniform way of naming discovering and versioning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A uniform, unlimited, conflict-free way of encoding custom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A uniform means for managing the state and context save restore of stateful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Uniform error mechanism, access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Uniform hardware logic interfaces and metadata to make it easier to compose and test extension implementations.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In general one good enough way to do these things versus inventing many incompatible ways, and the fragmentation that comes with that.</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12</a:t>
            </a:fld>
            <a:endParaRPr lang="en-US"/>
          </a:p>
        </p:txBody>
      </p:sp>
    </p:spTree>
    <p:extLst>
      <p:ext uri="{BB962C8B-B14F-4D97-AF65-F5344CB8AC3E}">
        <p14:creationId xmlns:p14="http://schemas.microsoft.com/office/powerpoint/2010/main" val="276487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Somewhat unusually we propose two interop interface standards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Up in the ISA hardware-software interface is composable extension multiplexing, -</a:t>
            </a:r>
            <a:r>
              <a:rPr lang="en-US" sz="1200" kern="100" dirty="0" err="1">
                <a:effectLst/>
                <a:latin typeface="+mn-lt"/>
                <a:ea typeface="Calibri" panose="020F0502020204030204" pitchFamily="34" charset="0"/>
                <a:cs typeface="Times New Roman" panose="02020603050405020304" pitchFamily="18" charset="0"/>
              </a:rPr>
              <a:t>Zicx</a:t>
            </a:r>
            <a:r>
              <a:rPr lang="en-US" sz="1200" kern="100" dirty="0">
                <a:effectLst/>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That would be a standard ABI for composition of extensions and libraries that first selects the heart's current extension and state context prior to issuing its custom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Then each extension can enjoy the full custom instruction encoding space conflict-free.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A second non-ISA layer, at the hardware-hardware interface, the CXU logic interface,  a signaling standard for reusing and composing CPUs and CXUs.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Note that these can be provided separately, or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You can imagine a processor with –</a:t>
            </a:r>
            <a:r>
              <a:rPr lang="en-US" sz="1200" kern="100" dirty="0" err="1">
                <a:effectLst/>
                <a:latin typeface="+mn-lt"/>
                <a:ea typeface="Calibri" panose="020F0502020204030204" pitchFamily="34" charset="0"/>
                <a:cs typeface="Times New Roman" panose="02020603050405020304" pitchFamily="18" charset="0"/>
              </a:rPr>
              <a:t>Zicx</a:t>
            </a:r>
            <a:r>
              <a:rPr lang="en-US" sz="1200" kern="100" dirty="0">
                <a:effectLst/>
                <a:latin typeface="+mn-lt"/>
                <a:ea typeface="Calibri" panose="020F0502020204030204" pitchFamily="34" charset="0"/>
                <a:cs typeface="Times New Roman" panose="02020603050405020304" pitchFamily="18" charset="0"/>
              </a:rPr>
              <a:t> extension multiplexing but using a proprietary means of adding composable extensions hardware.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Or a processor that doesn’t do extension multiplexing but adopt CXU-LI enabling </a:t>
            </a:r>
            <a:r>
              <a:rPr lang="en-US" sz="1200" kern="100" dirty="0" err="1">
                <a:effectLst/>
                <a:latin typeface="+mn-lt"/>
                <a:ea typeface="Calibri" panose="020F0502020204030204" pitchFamily="34" charset="0"/>
                <a:cs typeface="Times New Roman" panose="02020603050405020304" pitchFamily="18" charset="0"/>
              </a:rPr>
              <a:t>resuse</a:t>
            </a:r>
            <a:r>
              <a:rPr lang="en-US" sz="1200" kern="100" dirty="0">
                <a:effectLst/>
                <a:latin typeface="+mn-lt"/>
                <a:ea typeface="Calibri" panose="020F0502020204030204" pitchFamily="34" charset="0"/>
                <a:cs typeface="Times New Roman" panose="02020603050405020304" pitchFamily="18" charset="0"/>
              </a:rPr>
              <a:t> of the CXU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But overall, these two interop standards work much better together.</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13</a:t>
            </a:fld>
            <a:endParaRPr lang="en-US"/>
          </a:p>
        </p:txBody>
      </p:sp>
    </p:spTree>
    <p:extLst>
      <p:ext uri="{BB962C8B-B14F-4D97-AF65-F5344CB8AC3E}">
        <p14:creationId xmlns:p14="http://schemas.microsoft.com/office/powerpoint/2010/main" val="4131722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This illustrates where the new interfaces fit into the HW-SW stack.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The first is the CX runtime or CX-RT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This provides common CX library services including extension discovery, selection, and State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Then there’s –</a:t>
            </a:r>
            <a:r>
              <a:rPr lang="en-US" sz="1200" kern="100" dirty="0" err="1">
                <a:effectLst/>
                <a:latin typeface="+mn-lt"/>
                <a:ea typeface="Calibri" panose="020F0502020204030204" pitchFamily="34" charset="0"/>
                <a:cs typeface="Times New Roman" panose="02020603050405020304" pitchFamily="18" charset="0"/>
              </a:rPr>
              <a:t>Zicx</a:t>
            </a:r>
            <a:r>
              <a:rPr lang="en-US" sz="1200" kern="100" dirty="0">
                <a:effectLst/>
                <a:latin typeface="+mn-lt"/>
                <a:ea typeface="Calibri" panose="020F0502020204030204" pitchFamily="34" charset="0"/>
                <a:cs typeface="Times New Roman" panose="02020603050405020304" pitchFamily="18" charset="0"/>
              </a:rPr>
              <a:t>, which you might think of as the composable extensions extension which combines custom instructions with new CSRs that provide extension multiplexing.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Down in the hardware, the CXU logic interface and metadata provide </a:t>
            </a:r>
            <a:r>
              <a:rPr lang="en-US" sz="1200" kern="100" dirty="0" err="1">
                <a:effectLst/>
                <a:latin typeface="+mn-lt"/>
                <a:ea typeface="Calibri" panose="020F0502020204030204" pitchFamily="34" charset="0"/>
                <a:cs typeface="Times New Roman" panose="02020603050405020304" pitchFamily="18" charset="0"/>
              </a:rPr>
              <a:t>glueless</a:t>
            </a:r>
            <a:r>
              <a:rPr lang="en-US" sz="1200" kern="100" dirty="0">
                <a:effectLst/>
                <a:latin typeface="+mn-lt"/>
                <a:ea typeface="Calibri" panose="020F0502020204030204" pitchFamily="34" charset="0"/>
                <a:cs typeface="Times New Roman" panose="02020603050405020304" pitchFamily="18" charset="0"/>
              </a:rPr>
              <a:t> automatic composition of cores into systems.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14</a:t>
            </a:fld>
            <a:endParaRPr lang="en-US"/>
          </a:p>
        </p:txBody>
      </p:sp>
    </p:spTree>
    <p:extLst>
      <p:ext uri="{BB962C8B-B14F-4D97-AF65-F5344CB8AC3E}">
        <p14:creationId xmlns:p14="http://schemas.microsoft.com/office/powerpoint/2010/main" val="3762190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The scope of our work, that is what kinds of custom extensions can we support, was the subject of much debate.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As this is a composable extensions specification we support extensions that are invariant under 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That is, extensions whose behavior do not change when combined with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The common property of such extensions is that they are completely isolated from each other or *shared nothing*.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So for version 1 of the spec the scope is narrowly defined as extensions whose custom function instructions access only the integer registers plus a isolated extension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We do not currently support custom extension access to the floating point or vector registers, memory, CSRs, the program counter, instruction flow generally, or exceptions.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It's very interesting to compare our design to some of the other non-composable extension systems but that's the subject of another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B048A52-81A9-41CA-84E8-34886558D9A4}" type="slidenum">
              <a:rPr lang="en-US" smtClean="0"/>
              <a:t>15</a:t>
            </a:fld>
            <a:endParaRPr lang="en-US"/>
          </a:p>
        </p:txBody>
      </p:sp>
    </p:spTree>
    <p:extLst>
      <p:ext uri="{BB962C8B-B14F-4D97-AF65-F5344CB8AC3E}">
        <p14:creationId xmlns:p14="http://schemas.microsoft.com/office/powerpoint/2010/main" val="286578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The design supports both stateless and stateful custom instructions in composable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Custom function instructions can read or write state context data of an extension,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Which can include private RAM, register files, and registers.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But this state is private and isolated to that extension, inaccessible to anything else in the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Within a system, each composable extensions and its CXU are configured with some number of State contexts.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There can be zero, one, one per hart, or even a pool of a thousand contexts.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It’s up to the system designer.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So you have multiple State contexts, per extension, per system.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The spec also defines four standard custom function instructions called IStateContext that provide uniform access to the state of stateful composable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10 More on that in a later slide.</a:t>
            </a:r>
          </a:p>
        </p:txBody>
      </p:sp>
      <p:sp>
        <p:nvSpPr>
          <p:cNvPr id="4" name="Slide Number Placeholder 3"/>
          <p:cNvSpPr>
            <a:spLocks noGrp="1"/>
          </p:cNvSpPr>
          <p:nvPr>
            <p:ph type="sldNum" sz="quarter" idx="5"/>
          </p:nvPr>
        </p:nvSpPr>
        <p:spPr/>
        <p:txBody>
          <a:bodyPr/>
          <a:lstStyle/>
          <a:p>
            <a:fld id="{EB048A52-81A9-41CA-84E8-34886558D9A4}" type="slidenum">
              <a:rPr lang="en-US" smtClean="0"/>
              <a:t>16</a:t>
            </a:fld>
            <a:endParaRPr lang="en-US"/>
          </a:p>
        </p:txBody>
      </p:sp>
    </p:spTree>
    <p:extLst>
      <p:ext uri="{BB962C8B-B14F-4D97-AF65-F5344CB8AC3E}">
        <p14:creationId xmlns:p14="http://schemas.microsoft.com/office/powerpoint/2010/main" val="3862601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1 Now this scoping seems very narrow and limiting.</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2 All you get is access to integer registers and some state -- but you can actually accomplish a lot with such composable extensions.</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3 For example the entirety of the bitmanip specification are stateless custom functions of two integer registers and an immediate.</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4 Yes, bitmanip could have been a composable extension. &lt;&gt;</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5Then looking at some stateful examples, &lt;&gt;</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6 Extension state registers provide simple, composable, uniform extension CSRs. &lt;&gt;</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6 State supports reductions, where the extension keeps a running sum, or other work in progress state, so that’s dot products and multi-precision math, without resort to three source register operands. &lt;&gt;</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7 Since a CXU can access both a custom function ID and the raw instruction word, it can recode and arbitrarily reinterpret the fields of the custom instruction.</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8 So this supports a vector extension with private vector register file state contexts, and custom instructions which operate and any mix of vector registers and integer registers. &lt;&gt;</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9 State enables cascading input operands across custom instructions; here a two instruction sequence feeds a custom function of four registers and an immediate. &lt;&gt;</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10 The state of an extension can be one or more channels, with message passing custom instructions composing the system with stream accelerators or other processing elements.</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11 In general any extension with private RAM can use custom instructions to write the RAM, to operate on data blocks in RAM, and to read the out results data. This supports block compression and encryption, and matrix multiplies. &lt;&gt;</a:t>
            </a:r>
          </a:p>
          <a:p>
            <a:pPr marL="0" marR="0">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12 State also enables async extensions where some custom instructions begin long running operations and complete, while others block (or not) awaiting each result.</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13 So with a very simple change to a processor – routing ALU source operands out to a CXU request, and </a:t>
            </a:r>
            <a:r>
              <a:rPr lang="en-US" sz="1200" kern="100" dirty="0" err="1">
                <a:effectLst/>
                <a:latin typeface="+mn-lt"/>
                <a:ea typeface="Calibri" panose="020F0502020204030204" pitchFamily="34" charset="0"/>
                <a:cs typeface="Times New Roman" panose="02020603050405020304" pitchFamily="18" charset="0"/>
              </a:rPr>
              <a:t>muxing</a:t>
            </a:r>
            <a:r>
              <a:rPr lang="en-US" sz="1200" kern="100" dirty="0">
                <a:effectLst/>
                <a:latin typeface="+mn-lt"/>
                <a:ea typeface="Calibri" panose="020F0502020204030204" pitchFamily="34" charset="0"/>
                <a:cs typeface="Times New Roman" panose="02020603050405020304" pitchFamily="18" charset="0"/>
              </a:rPr>
              <a:t> CXU responses into destination register writeback, you enable diverse scenarios at low cost and complexity.</a:t>
            </a:r>
            <a:endParaRPr lang="en-US" sz="1200" dirty="0">
              <a:latin typeface="+mn-lt"/>
            </a:endParaRPr>
          </a:p>
        </p:txBody>
      </p:sp>
      <p:sp>
        <p:nvSpPr>
          <p:cNvPr id="4" name="Slide Number Placeholder 3"/>
          <p:cNvSpPr>
            <a:spLocks noGrp="1"/>
          </p:cNvSpPr>
          <p:nvPr>
            <p:ph type="sldNum" sz="quarter" idx="5"/>
          </p:nvPr>
        </p:nvSpPr>
        <p:spPr/>
        <p:txBody>
          <a:bodyPr/>
          <a:lstStyle/>
          <a:p>
            <a:fld id="{EB048A52-81A9-41CA-84E8-34886558D9A4}" type="slidenum">
              <a:rPr lang="en-US" smtClean="0"/>
              <a:t>17</a:t>
            </a:fld>
            <a:endParaRPr lang="en-US"/>
          </a:p>
        </p:txBody>
      </p:sp>
    </p:spTree>
    <p:extLst>
      <p:ext uri="{BB962C8B-B14F-4D97-AF65-F5344CB8AC3E}">
        <p14:creationId xmlns:p14="http://schemas.microsoft.com/office/powerpoint/2010/main" val="707036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That said, in the long term a composable extension facility should address more scenarios and access to other RISC-V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Here are some discussions we have had that are not in the spec.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A preview of things to 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First, it would be very powerful and complexity effective (and area frugal) to add the PULP stream semantic registers and zero overhead loops to CX V1, efficiently streaming memory based operands through extensible CXU </a:t>
            </a:r>
            <a:r>
              <a:rPr lang="en-US" sz="1200" kern="100" dirty="0" err="1">
                <a:effectLst/>
                <a:latin typeface="+mn-lt"/>
                <a:ea typeface="Calibri" panose="020F0502020204030204" pitchFamily="34" charset="0"/>
                <a:cs typeface="Times New Roman" panose="02020603050405020304" pitchFamily="18" charset="0"/>
              </a:rPr>
              <a:t>datapaths</a:t>
            </a:r>
            <a:r>
              <a:rPr lang="en-US" sz="1200" kern="100" dirty="0">
                <a:effectLst/>
                <a:latin typeface="+mn-lt"/>
                <a:ea typeface="Calibri" panose="020F0502020204030204" pitchFamily="34" charset="0"/>
                <a:cs typeface="Times New Roman" panose="02020603050405020304" pitchFamily="18" charset="0"/>
              </a:rPr>
              <a:t>.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Or to enable a composable extension to directly access shared memory, an additional CXU to CFU request/response  processor would ensure correct interleaving of CPU instruction memory accesses with the memory accesses of the custom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To preserve composition, it would help to have a means to allocate disjoint isolated shared memory regions across extensions.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Perhaps we need a way to specify composable extensions’ instructions beyond the custom opcodes.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Adding register pairs, at least to CXU response writeback, would afford higher bandwidth access through a CXU.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Finally, the CXU logic interface does not currently support speculative issue and cancelation of stateful custom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10 We may want to enhance it to do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11 With so much yet to do adopting V1, we don’t need to decide these questions now but keep them in mind to simply a later evolution to a more expansive V2 scope.</a:t>
            </a:r>
          </a:p>
        </p:txBody>
      </p:sp>
      <p:sp>
        <p:nvSpPr>
          <p:cNvPr id="4" name="Slide Number Placeholder 3"/>
          <p:cNvSpPr>
            <a:spLocks noGrp="1"/>
          </p:cNvSpPr>
          <p:nvPr>
            <p:ph type="sldNum" sz="quarter" idx="5"/>
          </p:nvPr>
        </p:nvSpPr>
        <p:spPr/>
        <p:txBody>
          <a:bodyPr/>
          <a:lstStyle/>
          <a:p>
            <a:fld id="{EB048A52-81A9-41CA-84E8-34886558D9A4}" type="slidenum">
              <a:rPr lang="en-US" smtClean="0"/>
              <a:t>18</a:t>
            </a:fld>
            <a:endParaRPr lang="en-US"/>
          </a:p>
        </p:txBody>
      </p:sp>
    </p:spTree>
    <p:extLst>
      <p:ext uri="{BB962C8B-B14F-4D97-AF65-F5344CB8AC3E}">
        <p14:creationId xmlns:p14="http://schemas.microsoft.com/office/powerpoint/2010/main" val="181318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Now finally after all these preliminaries and rationale we will discuss composable extension multiplexing in detail.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It's quite simple: there's a new CSR called MCX selector which is programmed with the hart’s current CXU_ID and state ID prior to issuing custom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MCX selector determines which CXU processes this hart’s custom function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This is analogous to the vector extensions’ set VL prefix, which changes the behavior of other vector instructions in its wake.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As custom instructions issue they are turned into CXU requests, which are sent to the hart’s selected CXU.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That </a:t>
            </a:r>
            <a:r>
              <a:rPr lang="en-US" sz="1200" kern="100" dirty="0" err="1">
                <a:effectLst/>
                <a:latin typeface="+mn-lt"/>
                <a:ea typeface="Calibri" panose="020F0502020204030204" pitchFamily="34" charset="0"/>
                <a:cs typeface="Times New Roman" panose="02020603050405020304" pitchFamily="18" charset="0"/>
              </a:rPr>
              <a:t>cxu</a:t>
            </a:r>
            <a:r>
              <a:rPr lang="en-US" sz="1200" kern="100" dirty="0">
                <a:effectLst/>
                <a:latin typeface="+mn-lt"/>
                <a:ea typeface="Calibri" panose="020F0502020204030204" pitchFamily="34" charset="0"/>
                <a:cs typeface="Times New Roman" panose="02020603050405020304" pitchFamily="18" charset="0"/>
              </a:rPr>
              <a:t> performs each request, possibly updating some isolated local state, and then the CXU response data is written back to the destination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The CX status register accumulates CXU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CX status is analogous to the floating point </a:t>
            </a:r>
            <a:r>
              <a:rPr lang="en-US" sz="1200" kern="100" dirty="0" err="1">
                <a:effectLst/>
                <a:latin typeface="+mn-lt"/>
                <a:ea typeface="Calibri" panose="020F0502020204030204" pitchFamily="34" charset="0"/>
                <a:cs typeface="Times New Roman" panose="02020603050405020304" pitchFamily="18" charset="0"/>
              </a:rPr>
              <a:t>fcsr</a:t>
            </a:r>
            <a:r>
              <a:rPr lang="en-US" sz="1200" kern="100" dirty="0">
                <a:effectLst/>
                <a:latin typeface="+mn-lt"/>
                <a:ea typeface="Calibri" panose="020F0502020204030204" pitchFamily="34" charset="0"/>
                <a:cs typeface="Times New Roman" panose="02020603050405020304" pitchFamily="18" charset="0"/>
              </a:rPr>
              <a:t> register which accumulates floating point errors.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Now when custom extension multiplexing is enabled it changes the behavior of the custom 0 1 and 2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10 Custom 0 becomes CX reg, which sends a 10-bit function ID and two source operands to the CXU and writes a destination register 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11 </a:t>
            </a:r>
            <a:r>
              <a:rPr lang="en-US" sz="1200" kern="100" dirty="0" err="1">
                <a:effectLst/>
                <a:latin typeface="+mn-lt"/>
                <a:ea typeface="Calibri" panose="020F0502020204030204" pitchFamily="34" charset="0"/>
                <a:cs typeface="Times New Roman" panose="02020603050405020304" pitchFamily="18" charset="0"/>
              </a:rPr>
              <a:t>cx_imm</a:t>
            </a:r>
            <a:r>
              <a:rPr lang="en-US" sz="1200" kern="100" dirty="0">
                <a:effectLst/>
                <a:latin typeface="+mn-lt"/>
                <a:ea typeface="Calibri" panose="020F0502020204030204" pitchFamily="34" charset="0"/>
                <a:cs typeface="Times New Roman" panose="02020603050405020304" pitchFamily="18" charset="0"/>
              </a:rPr>
              <a:t> sends a function ID, a source register, and an immediate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12 CX Flex sends two Source operands but does not write a </a:t>
            </a:r>
            <a:r>
              <a:rPr lang="en-US" sz="1200" kern="100" dirty="0" err="1">
                <a:effectLst/>
                <a:latin typeface="+mn-lt"/>
                <a:ea typeface="Calibri" panose="020F0502020204030204" pitchFamily="34" charset="0"/>
                <a:cs typeface="Times New Roman" panose="02020603050405020304" pitchFamily="18" charset="0"/>
              </a:rPr>
              <a:t>dest</a:t>
            </a:r>
            <a:r>
              <a:rPr lang="en-US" sz="1200" kern="100" dirty="0">
                <a:effectLst/>
                <a:latin typeface="+mn-lt"/>
                <a:ea typeface="Calibri" panose="020F0502020204030204" pitchFamily="34" charset="0"/>
                <a:cs typeface="Times New Roman" panose="02020603050405020304" pitchFamily="18" charset="0"/>
              </a:rPr>
              <a:t>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13 CX Flex is used to provide up to two source operands to an extension, as well as a 25-bit custom opcode field that the extension interprets as it likes.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19</a:t>
            </a:fld>
            <a:endParaRPr lang="en-US"/>
          </a:p>
        </p:txBody>
      </p:sp>
    </p:spTree>
    <p:extLst>
      <p:ext uri="{BB962C8B-B14F-4D97-AF65-F5344CB8AC3E}">
        <p14:creationId xmlns:p14="http://schemas.microsoft.com/office/powerpoint/2010/main" val="26692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For the past several years, this group of RISC-V FPGA soft processor designers and users have met online to design standards for adding custom instructions to RISC-V soft processor cores, culminating in the present spec.</a:t>
            </a:r>
          </a:p>
        </p:txBody>
      </p:sp>
      <p:sp>
        <p:nvSpPr>
          <p:cNvPr id="4" name="Slide Number Placeholder 3"/>
          <p:cNvSpPr>
            <a:spLocks noGrp="1"/>
          </p:cNvSpPr>
          <p:nvPr>
            <p:ph type="sldNum" sz="quarter" idx="5"/>
          </p:nvPr>
        </p:nvSpPr>
        <p:spPr/>
        <p:txBody>
          <a:bodyPr/>
          <a:lstStyle/>
          <a:p>
            <a:fld id="{EB048A52-81A9-41CA-84E8-34886558D9A4}" type="slidenum">
              <a:rPr lang="en-US" smtClean="0"/>
              <a:t>2</a:t>
            </a:fld>
            <a:endParaRPr lang="en-US"/>
          </a:p>
        </p:txBody>
      </p:sp>
    </p:spTree>
    <p:extLst>
      <p:ext uri="{BB962C8B-B14F-4D97-AF65-F5344CB8AC3E}">
        <p14:creationId xmlns:p14="http://schemas.microsoft.com/office/powerpoint/2010/main" val="120241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1 </a:t>
            </a:r>
            <a:r>
              <a:rPr lang="en-US" sz="1200" kern="100" dirty="0">
                <a:effectLst/>
                <a:latin typeface="+mn-lt"/>
                <a:ea typeface="Calibri" panose="020F0502020204030204" pitchFamily="34" charset="0"/>
                <a:cs typeface="Times New Roman" panose="02020603050405020304" pitchFamily="18" charset="0"/>
              </a:rPr>
              <a:t>This illustrates extension multiplexing in more detail.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Running the code on the left, we've just moved the value of X10 into MCX selector and now we’re executing the CX reg custom instruction that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This creates a CXU request comprising the CXU_ID and state ID from MCX selector, the raw instruction and function code of the instruction, and two source data operands for the register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This request selects a CXU, a state within that CXU, and provides the operands to perform the selected custom function, possibly updating the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Response data is written back to the destination register and any error </a:t>
            </a:r>
            <a:r>
              <a:rPr lang="en-US" sz="1200" kern="100" dirty="0" err="1">
                <a:effectLst/>
                <a:latin typeface="+mn-lt"/>
                <a:ea typeface="Calibri" panose="020F0502020204030204" pitchFamily="34" charset="0"/>
                <a:cs typeface="Times New Roman" panose="02020603050405020304" pitchFamily="18" charset="0"/>
              </a:rPr>
              <a:t>repsonse</a:t>
            </a:r>
            <a:r>
              <a:rPr lang="en-US" sz="1200" kern="100" dirty="0">
                <a:effectLst/>
                <a:latin typeface="+mn-lt"/>
                <a:ea typeface="Calibri" panose="020F0502020204030204" pitchFamily="34" charset="0"/>
                <a:cs typeface="Times New Roman" panose="02020603050405020304" pitchFamily="18" charset="0"/>
              </a:rPr>
              <a:t> status is accumulated in the CX status register.</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20</a:t>
            </a:fld>
            <a:endParaRPr lang="en-US"/>
          </a:p>
        </p:txBody>
      </p:sp>
    </p:spTree>
    <p:extLst>
      <p:ext uri="{BB962C8B-B14F-4D97-AF65-F5344CB8AC3E}">
        <p14:creationId xmlns:p14="http://schemas.microsoft.com/office/powerpoint/2010/main" val="1561945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This extension multiplexing mechanism is necessary but insufficient to implement composable extensions and their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The CX runtime library is a set of common services provided to CX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Services include extension discovery which maps an composable extension GUID to a system-specific CXU_ID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State Management, managing state context IDs, as well as context save and restore of any extension state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Managing CX selectors;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Access Control to extensions and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The runtime is implemented in software to keep extension hardware simple and frugal.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The CX application binary interface pertains to </a:t>
            </a:r>
            <a:r>
              <a:rPr lang="en-US" sz="1200" kern="100" dirty="0" err="1">
                <a:effectLst/>
                <a:latin typeface="+mn-lt"/>
                <a:ea typeface="Calibri" panose="020F0502020204030204" pitchFamily="34" charset="0"/>
                <a:cs typeface="Times New Roman" panose="02020603050405020304" pitchFamily="18" charset="0"/>
              </a:rPr>
              <a:t>mcx_selector</a:t>
            </a:r>
            <a:r>
              <a:rPr lang="en-US" sz="1200" kern="100" dirty="0">
                <a:effectLst/>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To support nested function calls among composable extensions libraries, the ABI requires callee save behavior: if a function changes the hart’s current </a:t>
            </a:r>
            <a:r>
              <a:rPr lang="en-US" sz="1200" kern="100" dirty="0" err="1">
                <a:effectLst/>
                <a:latin typeface="+mn-lt"/>
                <a:ea typeface="Calibri" panose="020F0502020204030204" pitchFamily="34" charset="0"/>
                <a:cs typeface="Times New Roman" panose="02020603050405020304" pitchFamily="18" charset="0"/>
              </a:rPr>
              <a:t>mcx_selector</a:t>
            </a:r>
            <a:r>
              <a:rPr lang="en-US" sz="1200" kern="100" dirty="0">
                <a:effectLst/>
                <a:latin typeface="+mn-lt"/>
                <a:ea typeface="Calibri" panose="020F0502020204030204" pitchFamily="34" charset="0"/>
                <a:cs typeface="Times New Roman" panose="02020603050405020304" pitchFamily="18" charset="0"/>
              </a:rPr>
              <a:t>, it must restore the original selector value upon return.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10 This must also occur on stack unwinding including C++ exception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11 You can use a C++ RAII object to represent that scope nesting, in the Constructor write the new selector, and in the destructor restore the original selector.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12 This works in lieu of CX ABI aware compiler support, but </a:t>
            </a:r>
            <a:r>
              <a:rPr lang="en-US" sz="1200" kern="100" dirty="0" err="1">
                <a:effectLst/>
                <a:latin typeface="+mn-lt"/>
                <a:ea typeface="Calibri" panose="020F0502020204030204" pitchFamily="34" charset="0"/>
                <a:cs typeface="Times New Roman" panose="02020603050405020304" pitchFamily="18" charset="0"/>
              </a:rPr>
              <a:t>iin</a:t>
            </a:r>
            <a:r>
              <a:rPr lang="en-US" sz="1200" kern="100" dirty="0">
                <a:effectLst/>
                <a:latin typeface="+mn-lt"/>
                <a:ea typeface="Calibri" panose="020F0502020204030204" pitchFamily="34" charset="0"/>
                <a:cs typeface="Times New Roman" panose="02020603050405020304" pitchFamily="18" charset="0"/>
              </a:rPr>
              <a:t> time we may use such a compiler to insert and optimize CX selector writes.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21</a:t>
            </a:fld>
            <a:endParaRPr lang="en-US"/>
          </a:p>
        </p:txBody>
      </p:sp>
    </p:spTree>
    <p:extLst>
      <p:ext uri="{BB962C8B-B14F-4D97-AF65-F5344CB8AC3E}">
        <p14:creationId xmlns:p14="http://schemas.microsoft.com/office/powerpoint/2010/main" val="71983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Here's an example CX programming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This is not the particularly efficient but it illustrates many of the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Here again we use a C++ RAII resource acquisition is initialization object to scope the extension’s custom instruction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This code discovers whether the </a:t>
            </a:r>
            <a:r>
              <a:rPr lang="en-US" sz="1200" kern="100" dirty="0" err="1">
                <a:effectLst/>
                <a:latin typeface="+mn-lt"/>
                <a:ea typeface="Calibri" panose="020F0502020204030204" pitchFamily="34" charset="0"/>
                <a:cs typeface="Times New Roman" panose="02020603050405020304" pitchFamily="18" charset="0"/>
              </a:rPr>
              <a:t>IBitmanip</a:t>
            </a:r>
            <a:r>
              <a:rPr lang="en-US" sz="1200" kern="100" dirty="0">
                <a:effectLst/>
                <a:latin typeface="+mn-lt"/>
                <a:ea typeface="Calibri" panose="020F0502020204030204" pitchFamily="34" charset="0"/>
                <a:cs typeface="Times New Roman" panose="02020603050405020304" pitchFamily="18" charset="0"/>
              </a:rPr>
              <a:t> extension, identified by its GUID, is configured in this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If so, it writes </a:t>
            </a:r>
            <a:r>
              <a:rPr lang="en-US" sz="1200" kern="100" dirty="0" err="1">
                <a:effectLst/>
                <a:latin typeface="+mn-lt"/>
                <a:ea typeface="Calibri" panose="020F0502020204030204" pitchFamily="34" charset="0"/>
                <a:cs typeface="Times New Roman" panose="02020603050405020304" pitchFamily="18" charset="0"/>
              </a:rPr>
              <a:t>mcx_selector</a:t>
            </a:r>
            <a:r>
              <a:rPr lang="en-US" sz="1200" kern="100" dirty="0">
                <a:effectLst/>
                <a:latin typeface="+mn-lt"/>
                <a:ea typeface="Calibri" panose="020F0502020204030204" pitchFamily="34" charset="0"/>
                <a:cs typeface="Times New Roman" panose="02020603050405020304" pitchFamily="18" charset="0"/>
              </a:rPr>
              <a:t>, selecting the extension, then issues a custom </a:t>
            </a:r>
            <a:r>
              <a:rPr lang="en-US" sz="1200" kern="100" dirty="0" err="1">
                <a:effectLst/>
                <a:latin typeface="+mn-lt"/>
                <a:ea typeface="Calibri" panose="020F0502020204030204" pitchFamily="34" charset="0"/>
                <a:cs typeface="Times New Roman" panose="02020603050405020304" pitchFamily="18" charset="0"/>
              </a:rPr>
              <a:t>popcount</a:t>
            </a:r>
            <a:r>
              <a:rPr lang="en-US" sz="1200" kern="100" dirty="0">
                <a:effectLst/>
                <a:latin typeface="+mn-lt"/>
                <a:ea typeface="Calibri" panose="020F0502020204030204" pitchFamily="34" charset="0"/>
                <a:cs typeface="Times New Roman" panose="02020603050405020304" pitchFamily="18" charset="0"/>
              </a:rPr>
              <a:t> instruction, and then in the destructor, restores the original </a:t>
            </a:r>
            <a:r>
              <a:rPr lang="en-US" sz="1200" kern="100" dirty="0" err="1">
                <a:effectLst/>
                <a:latin typeface="+mn-lt"/>
                <a:ea typeface="Calibri" panose="020F0502020204030204" pitchFamily="34" charset="0"/>
                <a:cs typeface="Times New Roman" panose="02020603050405020304" pitchFamily="18" charset="0"/>
              </a:rPr>
              <a:t>mcx_selector</a:t>
            </a:r>
            <a:r>
              <a:rPr lang="en-US" sz="1200" kern="100" dirty="0">
                <a:effectLst/>
                <a:latin typeface="+mn-lt"/>
                <a:ea typeface="Calibri" panose="020F0502020204030204" pitchFamily="34" charset="0"/>
                <a:cs typeface="Times New Roman" panose="02020603050405020304" pitchFamily="18" charset="0"/>
              </a:rPr>
              <a:t>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If not, it fall back to a software </a:t>
            </a:r>
            <a:r>
              <a:rPr lang="en-US" sz="1200" kern="100" dirty="0" err="1">
                <a:effectLst/>
                <a:latin typeface="+mn-lt"/>
                <a:ea typeface="Calibri" panose="020F0502020204030204" pitchFamily="34" charset="0"/>
                <a:cs typeface="Times New Roman" panose="02020603050405020304" pitchFamily="18" charset="0"/>
              </a:rPr>
              <a:t>popcount</a:t>
            </a:r>
            <a:r>
              <a:rPr lang="en-US" sz="1200" kern="100" dirty="0">
                <a:effectLst/>
                <a:latin typeface="+mn-lt"/>
                <a:ea typeface="Calibri" panose="020F0502020204030204" pitchFamily="34" charset="0"/>
                <a:cs typeface="Times New Roman" panose="02020603050405020304" pitchFamily="18" charset="0"/>
              </a:rPr>
              <a: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Now if you do this in a loop it redundantly maps from CX_ID to CXU_ID each iteration. Not very efficient.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In practice you would hoist extension discovery out of the loop and do it once when loading the library, or once per function call into the library.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Alternately a CX aware compiler will can do these optimizations for you.</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22</a:t>
            </a:fld>
            <a:endParaRPr lang="en-US"/>
          </a:p>
        </p:txBody>
      </p:sp>
    </p:spTree>
    <p:extLst>
      <p:ext uri="{BB962C8B-B14F-4D97-AF65-F5344CB8AC3E}">
        <p14:creationId xmlns:p14="http://schemas.microsoft.com/office/powerpoint/2010/main" val="400485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An important dimension of composition is composition across the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Sometimes the software client of an extension and the hardware implementation of the extension are re separated by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Imagine in 2035 a 2035 library using an extension and CXU from 2023,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or a 2023 library using a 2035 CXU.</a:t>
            </a:r>
            <a:br>
              <a:rPr lang="en-US" sz="1200" kern="100" dirty="0">
                <a:effectLst/>
                <a:latin typeface="+mn-lt"/>
                <a:ea typeface="Calibri" panose="020F0502020204030204" pitchFamily="34" charset="0"/>
                <a:cs typeface="Times New Roman" panose="02020603050405020304" pitchFamily="18" charset="0"/>
              </a:rPr>
            </a:br>
            <a:r>
              <a:rPr lang="en-US" sz="1200" kern="100" dirty="0">
                <a:effectLst/>
                <a:latin typeface="+mn-lt"/>
                <a:ea typeface="Calibri" panose="020F0502020204030204" pitchFamily="34" charset="0"/>
                <a:cs typeface="Times New Roman" panose="02020603050405020304" pitchFamily="18" charset="0"/>
              </a:rPr>
              <a:t>5 In addition over time our understanding </a:t>
            </a:r>
            <a:r>
              <a:rPr lang="en-US" sz="1200" kern="100" dirty="0" err="1">
                <a:effectLst/>
                <a:latin typeface="+mn-lt"/>
                <a:ea typeface="Calibri" panose="020F0502020204030204" pitchFamily="34" charset="0"/>
                <a:cs typeface="Times New Roman" panose="02020603050405020304" pitchFamily="18" charset="0"/>
              </a:rPr>
              <a:t>thebest</a:t>
            </a:r>
            <a:r>
              <a:rPr lang="en-US" sz="1200" kern="100" dirty="0">
                <a:effectLst/>
                <a:latin typeface="+mn-lt"/>
                <a:ea typeface="Calibri" panose="020F0502020204030204" pitchFamily="34" charset="0"/>
                <a:cs typeface="Times New Roman" panose="02020603050405020304" pitchFamily="18" charset="0"/>
              </a:rPr>
              <a:t> composable extension for a given problem domain will evolve.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There have been many flavors of SSE and AVX, and at least 12 generations of Microsoft’s 3D graphics APIs.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So we have to anticipate that a 2023 composable extension will change by 2028 and again by 2033.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How can we make that work well across the years, with new and old libraries using new and old extension versions?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First, a library should only use the composable extension versions it has been tested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10 And a library may want to use a new extension if possible, falling back to an older version otherwise.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11 In the spec, a composable extension is a named and immutable interface contract.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12 So if you make changes to an extension, for example, adding a new custom function instruction or changing the behavior of an instruction, you actually defined a new composable extension.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13 It was Foo version 3, now its Foo version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14 All you have to do is give the new extension a new CX ID., which is just minting a new 128-bit GUID.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15 Since a CXU may be able to implement old and new extension contracts for almost the same gates or LUTs, a CXU may implement multiple CXs (distinguished by one of several different CXU_ID values for that CXU 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16 This also leads to a style of extension discovery in the extension library.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17 It asks the Runtime for the new version of the extension; if not configured,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18 It asks the </a:t>
            </a:r>
            <a:r>
              <a:rPr lang="en-US" sz="1200" kern="100" dirty="0" err="1">
                <a:effectLst/>
                <a:latin typeface="+mn-lt"/>
                <a:ea typeface="Calibri" panose="020F0502020204030204" pitchFamily="34" charset="0"/>
                <a:cs typeface="Times New Roman" panose="02020603050405020304" pitchFamily="18" charset="0"/>
              </a:rPr>
              <a:t>Rutnime</a:t>
            </a:r>
            <a:r>
              <a:rPr lang="en-US" sz="1200" kern="100" dirty="0">
                <a:effectLst/>
                <a:latin typeface="+mn-lt"/>
                <a:ea typeface="Calibri" panose="020F0502020204030204" pitchFamily="34" charset="0"/>
                <a:cs typeface="Times New Roman" panose="02020603050405020304" pitchFamily="18" charset="0"/>
              </a:rPr>
              <a:t> for some previous version of the extension; and so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19 Thus an extension library and the extension implementation, written by different organizations in different decades, can dynamically determine the best, most up-to-date extension that's mutually supported by both of them.</a:t>
            </a:r>
          </a:p>
        </p:txBody>
      </p:sp>
      <p:sp>
        <p:nvSpPr>
          <p:cNvPr id="4" name="Slide Number Placeholder 3"/>
          <p:cNvSpPr>
            <a:spLocks noGrp="1"/>
          </p:cNvSpPr>
          <p:nvPr>
            <p:ph type="sldNum" sz="quarter" idx="5"/>
          </p:nvPr>
        </p:nvSpPr>
        <p:spPr/>
        <p:txBody>
          <a:bodyPr/>
          <a:lstStyle/>
          <a:p>
            <a:fld id="{EB048A52-81A9-41CA-84E8-34886558D9A4}" type="slidenum">
              <a:rPr lang="en-US" smtClean="0"/>
              <a:t>23</a:t>
            </a:fld>
            <a:endParaRPr lang="en-US"/>
          </a:p>
        </p:txBody>
      </p:sp>
    </p:spTree>
    <p:extLst>
      <p:ext uri="{BB962C8B-B14F-4D97-AF65-F5344CB8AC3E}">
        <p14:creationId xmlns:p14="http://schemas.microsoft.com/office/powerpoint/2010/main" val="1916658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All of this interface negotiation stuff seems pretty esoteric but in my experience it works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It is inspired by the Microsoft component object model also called COM.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COM is Microsoft's framework for disciplined software component reuse and it's used across hundreds of diverse libraries in the Microsoft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It's been proven at scale for three decades across Windows and Office and DirectX games and so forth.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Here are some COM ideas present in the composable extension spec: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This notion of immutable interface contracts that are self named by GUIDs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Components that can Implement one or more interfaces;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Separately authored separately versioned components that are substitutable, enabling multiple implementations of a given interface,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The use of dynamic discovery to find the best interface negotiation across time and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10 Long industry experience with this model give me confidence that this is a sound model for enduring composition of separately authored composable extensions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24</a:t>
            </a:fld>
            <a:endParaRPr lang="en-US"/>
          </a:p>
        </p:txBody>
      </p:sp>
    </p:spTree>
    <p:extLst>
      <p:ext uri="{BB962C8B-B14F-4D97-AF65-F5344CB8AC3E}">
        <p14:creationId xmlns:p14="http://schemas.microsoft.com/office/powerpoint/2010/main" val="1697507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Now having completed our exploration of the non-normative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we now turn to section two, the –</a:t>
            </a:r>
            <a:r>
              <a:rPr lang="en-US" sz="1200" kern="100" dirty="0" err="1">
                <a:effectLst/>
                <a:latin typeface="+mn-lt"/>
                <a:ea typeface="Calibri" panose="020F0502020204030204" pitchFamily="34" charset="0"/>
                <a:cs typeface="Times New Roman" panose="02020603050405020304" pitchFamily="18" charset="0"/>
              </a:rPr>
              <a:t>Zicx</a:t>
            </a:r>
            <a:r>
              <a:rPr lang="en-US" sz="1200" kern="100" dirty="0">
                <a:effectLst/>
                <a:latin typeface="+mn-lt"/>
                <a:ea typeface="Calibri" panose="020F0502020204030204" pitchFamily="34" charset="0"/>
                <a:cs typeface="Times New Roman" panose="02020603050405020304" pitchFamily="18" charset="0"/>
              </a:rPr>
              <a:t> spec, enabling composable extensions at the hardware software interface</a:t>
            </a:r>
            <a:endParaRPr lang="en-US" sz="1200" dirty="0">
              <a:latin typeface="+mn-lt"/>
            </a:endParaRPr>
          </a:p>
        </p:txBody>
      </p:sp>
      <p:sp>
        <p:nvSpPr>
          <p:cNvPr id="4" name="Slide Number Placeholder 3"/>
          <p:cNvSpPr>
            <a:spLocks noGrp="1"/>
          </p:cNvSpPr>
          <p:nvPr>
            <p:ph type="sldNum" sz="quarter" idx="5"/>
          </p:nvPr>
        </p:nvSpPr>
        <p:spPr/>
        <p:txBody>
          <a:bodyPr/>
          <a:lstStyle/>
          <a:p>
            <a:fld id="{EB048A52-81A9-41CA-84E8-34886558D9A4}" type="slidenum">
              <a:rPr lang="en-US" smtClean="0"/>
              <a:t>25</a:t>
            </a:fld>
            <a:endParaRPr lang="en-US"/>
          </a:p>
        </p:txBody>
      </p:sp>
    </p:spTree>
    <p:extLst>
      <p:ext uri="{BB962C8B-B14F-4D97-AF65-F5344CB8AC3E}">
        <p14:creationId xmlns:p14="http://schemas.microsoft.com/office/powerpoint/2010/main" val="1029663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ourier New" panose="02070309020205020404" pitchFamily="49" charset="0"/>
                <a:ea typeface="Calibri" panose="020F0502020204030204" pitchFamily="34" charset="0"/>
                <a:cs typeface="Times New Roman" panose="02020603050405020304" pitchFamily="18" charset="0"/>
              </a:rPr>
              <a:t>1 The specification proposes four new </a:t>
            </a:r>
            <a:r>
              <a:rPr lang="en-US" sz="1200" kern="100" dirty="0" err="1">
                <a:effectLst/>
                <a:latin typeface="Courier New" panose="02070309020205020404" pitchFamily="49" charset="0"/>
                <a:ea typeface="Calibri" panose="020F0502020204030204" pitchFamily="34" charset="0"/>
                <a:cs typeface="Times New Roman" panose="02020603050405020304" pitchFamily="18" charset="0"/>
              </a:rPr>
              <a:t>csrs</a:t>
            </a:r>
            <a:r>
              <a:rPr lang="en-US" sz="1200" kern="100" dirty="0">
                <a:effectLst/>
                <a:latin typeface="Courier New" panose="02070309020205020404" pitchFamily="49" charset="0"/>
                <a:ea typeface="Calibri" panose="020F0502020204030204" pitchFamily="34" charset="0"/>
                <a:cs typeface="Times New Roman" panose="02020603050405020304" pitchFamily="18" charset="0"/>
              </a:rPr>
              <a:t> for </a:t>
            </a:r>
            <a:r>
              <a:rPr lang="en-US" sz="1200" kern="100" dirty="0" err="1">
                <a:effectLst/>
                <a:latin typeface="Courier New" panose="02070309020205020404" pitchFamily="49" charset="0"/>
                <a:ea typeface="Calibri" panose="020F0502020204030204" pitchFamily="34" charset="0"/>
                <a:cs typeface="Times New Roman" panose="02020603050405020304" pitchFamily="18" charset="0"/>
              </a:rPr>
              <a:t>zicx</a:t>
            </a:r>
            <a:r>
              <a:rPr lang="en-US" sz="1200" kern="100" dirty="0">
                <a:effectLst/>
                <a:latin typeface="Courier New" panose="02070309020205020404" pitchFamily="49"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ourier New" panose="02070309020205020404" pitchFamily="49" charset="0"/>
                <a:ea typeface="Calibri" panose="020F0502020204030204" pitchFamily="34" charset="0"/>
                <a:cs typeface="Times New Roman" panose="02020603050405020304" pitchFamily="18" charset="0"/>
              </a:rPr>
              <a:t>2 We've already spoken about MCX selector and CX status.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ourier New" panose="02070309020205020404" pitchFamily="49" charset="0"/>
                <a:ea typeface="Calibri" panose="020F0502020204030204" pitchFamily="34" charset="0"/>
                <a:cs typeface="Times New Roman" panose="02020603050405020304" pitchFamily="18" charset="0"/>
              </a:rPr>
              <a:t>3 In addition there are two more CSRs that support *access control* to extensions and their state.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B048A52-81A9-41CA-84E8-34886558D9A4}" type="slidenum">
              <a:rPr lang="en-US" smtClean="0"/>
              <a:t>26</a:t>
            </a:fld>
            <a:endParaRPr lang="en-US"/>
          </a:p>
        </p:txBody>
      </p:sp>
    </p:spTree>
    <p:extLst>
      <p:ext uri="{BB962C8B-B14F-4D97-AF65-F5344CB8AC3E}">
        <p14:creationId xmlns:p14="http://schemas.microsoft.com/office/powerpoint/2010/main" val="2764628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Starting with MCX selector,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This has three fields, a one bit enable, an 8-bit </a:t>
            </a:r>
            <a:r>
              <a:rPr lang="en-US" sz="1200" kern="100" dirty="0" err="1">
                <a:effectLst/>
                <a:latin typeface="+mn-lt"/>
                <a:ea typeface="Calibri" panose="020F0502020204030204" pitchFamily="34" charset="0"/>
                <a:cs typeface="Times New Roman" panose="02020603050405020304" pitchFamily="18" charset="0"/>
              </a:rPr>
              <a:t>cxu</a:t>
            </a:r>
            <a:r>
              <a:rPr lang="en-US" sz="1200" kern="100" dirty="0">
                <a:effectLst/>
                <a:latin typeface="+mn-lt"/>
                <a:ea typeface="Calibri" panose="020F0502020204030204" pitchFamily="34" charset="0"/>
                <a:cs typeface="Times New Roman" panose="02020603050405020304" pitchFamily="18" charset="0"/>
              </a:rPr>
              <a:t> ID and an 8-bit state 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The enable bit enables custom extension multiplexing. When 1, extension multiplexing is on and custom instructions issue CXU requests. When 0, multiplex is off and the custom 0 1 and 2 instructions do whatever they already do on this particular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This enables composing </a:t>
            </a:r>
            <a:r>
              <a:rPr lang="en-US" sz="1200" kern="100" dirty="0" err="1">
                <a:effectLst/>
                <a:latin typeface="+mn-lt"/>
                <a:ea typeface="Calibri" panose="020F0502020204030204" pitchFamily="34" charset="0"/>
                <a:cs typeface="Times New Roman" panose="02020603050405020304" pitchFamily="18" charset="0"/>
              </a:rPr>
              <a:t>composing</a:t>
            </a:r>
            <a:r>
              <a:rPr lang="en-US" sz="1200" kern="100" dirty="0">
                <a:effectLst/>
                <a:latin typeface="+mn-lt"/>
                <a:ea typeface="Calibri" panose="020F0502020204030204" pitchFamily="34" charset="0"/>
                <a:cs typeface="Times New Roman" panose="02020603050405020304" pitchFamily="18" charset="0"/>
              </a:rPr>
              <a:t> legacy custom extensions with newfangled composable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The </a:t>
            </a:r>
            <a:r>
              <a:rPr lang="en-US" sz="1200" kern="100" dirty="0" err="1">
                <a:effectLst/>
                <a:latin typeface="+mn-lt"/>
                <a:ea typeface="Calibri" panose="020F0502020204030204" pitchFamily="34" charset="0"/>
                <a:cs typeface="Times New Roman" panose="02020603050405020304" pitchFamily="18" charset="0"/>
              </a:rPr>
              <a:t>cxu_id</a:t>
            </a:r>
            <a:r>
              <a:rPr lang="en-US" sz="1200" kern="100" dirty="0">
                <a:effectLst/>
                <a:latin typeface="+mn-lt"/>
                <a:ea typeface="Calibri" panose="020F0502020204030204" pitchFamily="34" charset="0"/>
                <a:cs typeface="Times New Roman" panose="02020603050405020304" pitchFamily="18" charset="0"/>
              </a:rPr>
              <a:t> field selects the current configured CXU.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It is an index from 0 to number of configured extensions minus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The state ID field selects the current state context within the selected CXU.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a:t>
            </a:r>
            <a:r>
              <a:rPr lang="en-US" sz="1200" kern="100" dirty="0" err="1">
                <a:effectLst/>
                <a:latin typeface="+mn-lt"/>
                <a:ea typeface="Calibri" panose="020F0502020204030204" pitchFamily="34" charset="0"/>
                <a:cs typeface="Times New Roman" panose="02020603050405020304" pitchFamily="18" charset="0"/>
              </a:rPr>
              <a:t>mcx_selector</a:t>
            </a:r>
            <a:r>
              <a:rPr lang="en-US" sz="1200" kern="100" dirty="0">
                <a:effectLst/>
                <a:latin typeface="+mn-lt"/>
                <a:ea typeface="Calibri" panose="020F0502020204030204" pitchFamily="34" charset="0"/>
                <a:cs typeface="Times New Roman" panose="02020603050405020304" pitchFamily="18" charset="0"/>
              </a:rPr>
              <a:t> is only accessible in machine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27</a:t>
            </a:fld>
            <a:endParaRPr lang="en-US"/>
          </a:p>
        </p:txBody>
      </p:sp>
    </p:spTree>
    <p:extLst>
      <p:ext uri="{BB962C8B-B14F-4D97-AF65-F5344CB8AC3E}">
        <p14:creationId xmlns:p14="http://schemas.microsoft.com/office/powerpoint/2010/main" val="2490733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1 CX status CSR accumulates error status flags carried back in a CXU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2 It is read write in all privileged modes.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3 Typically software will zero the register, perform one or more custom instructions, and then read it back to determine if anything went awry.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4 Error flag fields in CX status are set when MCX selector is enabled and an error occurs during execution of a custom function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5 If MCX selector contains an invalid </a:t>
            </a:r>
            <a:r>
              <a:rPr lang="en-US" sz="1200" kern="100" dirty="0" err="1">
                <a:effectLst/>
                <a:latin typeface="+mn-lt"/>
                <a:ea typeface="Calibri" panose="020F0502020204030204" pitchFamily="34" charset="0"/>
                <a:cs typeface="Courier New" panose="02070309020205020404" pitchFamily="49" charset="0"/>
              </a:rPr>
              <a:t>cxu</a:t>
            </a:r>
            <a:r>
              <a:rPr lang="en-US" sz="1200" kern="100" dirty="0">
                <a:effectLst/>
                <a:latin typeface="+mn-lt"/>
                <a:ea typeface="Calibri" panose="020F0502020204030204" pitchFamily="34" charset="0"/>
                <a:cs typeface="Courier New" panose="02070309020205020404" pitchFamily="49" charset="0"/>
              </a:rPr>
              <a:t> or state index that will set CI or SI;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6 If the selected state context is in the OFF state that will set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7 Issuing a custom function that's not implemented in the CXU sets FI;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8 An operation error like divide by zero sets 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9 And new private error state, such as per-CXU </a:t>
            </a:r>
            <a:r>
              <a:rPr lang="en-US" sz="1200" kern="100" dirty="0" err="1">
                <a:effectLst/>
                <a:latin typeface="+mn-lt"/>
                <a:ea typeface="Calibri" panose="020F0502020204030204" pitchFamily="34" charset="0"/>
                <a:cs typeface="Courier New" panose="02070309020205020404" pitchFamily="49" charset="0"/>
              </a:rPr>
              <a:t>errno</a:t>
            </a:r>
            <a:r>
              <a:rPr lang="en-US" sz="1200" kern="100" dirty="0">
                <a:effectLst/>
                <a:latin typeface="+mn-lt"/>
                <a:ea typeface="Calibri" panose="020F0502020204030204" pitchFamily="34" charset="0"/>
                <a:cs typeface="Courier New" panose="02070309020205020404" pitchFamily="49" charset="0"/>
              </a:rPr>
              <a:t>, sets CU.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Courier New" panose="02070309020205020404" pitchFamily="49" charset="0"/>
              </a:rPr>
              <a:t>10 If CU is set, a CX library may use IStateContext </a:t>
            </a:r>
            <a:r>
              <a:rPr lang="en-US" sz="1200" kern="100" dirty="0" err="1">
                <a:effectLst/>
                <a:latin typeface="+mn-lt"/>
                <a:ea typeface="Calibri" panose="020F0502020204030204" pitchFamily="34" charset="0"/>
                <a:cs typeface="Courier New" panose="02070309020205020404" pitchFamily="49" charset="0"/>
              </a:rPr>
              <a:t>read_status</a:t>
            </a:r>
            <a:r>
              <a:rPr lang="en-US" sz="1200" kern="100" dirty="0">
                <a:effectLst/>
                <a:latin typeface="+mn-lt"/>
                <a:ea typeface="Calibri" panose="020F0502020204030204" pitchFamily="34" charset="0"/>
                <a:cs typeface="Courier New" panose="02070309020205020404" pitchFamily="49" charset="0"/>
              </a:rPr>
              <a:t> / </a:t>
            </a:r>
            <a:r>
              <a:rPr lang="en-US" sz="1200" kern="100" dirty="0" err="1">
                <a:effectLst/>
                <a:latin typeface="+mn-lt"/>
                <a:ea typeface="Calibri" panose="020F0502020204030204" pitchFamily="34" charset="0"/>
                <a:cs typeface="Courier New" panose="02070309020205020404" pitchFamily="49" charset="0"/>
              </a:rPr>
              <a:t>read_state</a:t>
            </a:r>
            <a:r>
              <a:rPr lang="en-US" sz="1200" kern="100" dirty="0">
                <a:effectLst/>
                <a:latin typeface="+mn-lt"/>
                <a:ea typeface="Calibri" panose="020F0502020204030204" pitchFamily="34" charset="0"/>
                <a:cs typeface="Courier New" panose="02070309020205020404" pitchFamily="49" charset="0"/>
              </a:rPr>
              <a:t> to obtain the custom error state.</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28</a:t>
            </a:fld>
            <a:endParaRPr lang="en-US"/>
          </a:p>
        </p:txBody>
      </p:sp>
    </p:spTree>
    <p:extLst>
      <p:ext uri="{BB962C8B-B14F-4D97-AF65-F5344CB8AC3E}">
        <p14:creationId xmlns:p14="http://schemas.microsoft.com/office/powerpoint/2010/main" val="345593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The spec proposes two additional CSRSs MCX table and CX index that allow privileged operating system code to Grant or deny unprivileged software access to composable extensions and their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They also obscure other hart’s extension usage which denies certain side channel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The purpose of these CSRs is to allow unprivileged software to change OS-managed CX selectors with one CSR write, with no OS detour.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The privileged operating system creates, for each hart, a four kilobyte table of 1024 valid CX selectors.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It maps the table inaccessible to unprivileged code and writes the table address to MCX table CSR.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The privileged OS manages the table entries and returns opaque table indices to unprivileged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The </a:t>
            </a:r>
            <a:r>
              <a:rPr lang="en-US" sz="1200" kern="100" dirty="0" err="1">
                <a:solidFill>
                  <a:schemeClr val="tx1"/>
                </a:solidFill>
                <a:effectLst/>
                <a:latin typeface="+mn-lt"/>
                <a:ea typeface="Calibri" panose="020F0502020204030204" pitchFamily="34" charset="0"/>
                <a:cs typeface="Courier New" panose="02070309020205020404" pitchFamily="49" charset="0"/>
              </a:rPr>
              <a:t>unpriv</a:t>
            </a:r>
            <a:r>
              <a:rPr lang="en-US" sz="1200" kern="100" dirty="0">
                <a:solidFill>
                  <a:schemeClr val="tx1"/>
                </a:solidFill>
                <a:effectLst/>
                <a:latin typeface="+mn-lt"/>
                <a:ea typeface="Calibri" panose="020F0502020204030204" pitchFamily="34" charset="0"/>
                <a:cs typeface="Courier New" panose="02070309020205020404" pitchFamily="49" charset="0"/>
              </a:rPr>
              <a:t> code cannot write </a:t>
            </a:r>
            <a:r>
              <a:rPr lang="en-US" sz="1200" kern="100" dirty="0" err="1">
                <a:solidFill>
                  <a:schemeClr val="tx1"/>
                </a:solidFill>
                <a:effectLst/>
                <a:latin typeface="+mn-lt"/>
                <a:ea typeface="Calibri" panose="020F0502020204030204" pitchFamily="34" charset="0"/>
                <a:cs typeface="Courier New" panose="02070309020205020404" pitchFamily="49" charset="0"/>
              </a:rPr>
              <a:t>mcx_selctor</a:t>
            </a:r>
            <a:r>
              <a:rPr lang="en-US" sz="1200" kern="100" dirty="0">
                <a:solidFill>
                  <a:schemeClr val="tx1"/>
                </a:solidFill>
                <a:effectLst/>
                <a:latin typeface="+mn-lt"/>
                <a:ea typeface="Calibri" panose="020F0502020204030204" pitchFamily="34" charset="0"/>
                <a:cs typeface="Courier New" panose="02070309020205020404" pitchFamily="49" charset="0"/>
              </a:rPr>
              <a:t> but can write </a:t>
            </a:r>
            <a:r>
              <a:rPr lang="en-US" sz="1200" kern="100" dirty="0" err="1">
                <a:solidFill>
                  <a:schemeClr val="tx1"/>
                </a:solidFill>
                <a:effectLst/>
                <a:latin typeface="+mn-lt"/>
                <a:ea typeface="Calibri" panose="020F0502020204030204" pitchFamily="34" charset="0"/>
                <a:cs typeface="Courier New" panose="02070309020205020404" pitchFamily="49" charset="0"/>
              </a:rPr>
              <a:t>cx_index</a:t>
            </a:r>
            <a:r>
              <a:rPr lang="en-US" sz="1200" kern="100" dirty="0">
                <a:solidFill>
                  <a:schemeClr val="tx1"/>
                </a:solidFill>
                <a:effectLst/>
                <a:latin typeface="+mn-lt"/>
                <a:ea typeface="Calibri" panose="020F050202020403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In response the CPU loads the corresponding MCX table entry, using the next privileged mode, writes that selector value into </a:t>
            </a:r>
            <a:r>
              <a:rPr lang="en-US" sz="1200" kern="100" dirty="0" err="1">
                <a:solidFill>
                  <a:schemeClr val="tx1"/>
                </a:solidFill>
                <a:effectLst/>
                <a:latin typeface="+mn-lt"/>
                <a:ea typeface="Calibri" panose="020F0502020204030204" pitchFamily="34" charset="0"/>
                <a:cs typeface="Courier New" panose="02070309020205020404" pitchFamily="49" charset="0"/>
              </a:rPr>
              <a:t>mcx_selector</a:t>
            </a:r>
            <a:r>
              <a:rPr lang="en-US" sz="1200" kern="100" dirty="0">
                <a:solidFill>
                  <a:schemeClr val="tx1"/>
                </a:solidFill>
                <a:effectLst/>
                <a:latin typeface="+mn-lt"/>
                <a:ea typeface="Calibri" panose="020F0502020204030204" pitchFamily="34" charset="0"/>
                <a:cs typeface="Courier New" panose="02070309020205020404" pitchFamily="49" charset="0"/>
              </a:rPr>
              <a:t> on behalf of </a:t>
            </a:r>
            <a:r>
              <a:rPr lang="en-US" sz="1200" kern="100" dirty="0" err="1">
                <a:solidFill>
                  <a:schemeClr val="tx1"/>
                </a:solidFill>
                <a:effectLst/>
                <a:latin typeface="+mn-lt"/>
                <a:ea typeface="Calibri" panose="020F0502020204030204" pitchFamily="34" charset="0"/>
                <a:cs typeface="Courier New" panose="02070309020205020404" pitchFamily="49" charset="0"/>
              </a:rPr>
              <a:t>unpriv</a:t>
            </a:r>
            <a:r>
              <a:rPr lang="en-US" sz="1200" kern="100" dirty="0">
                <a:solidFill>
                  <a:schemeClr val="tx1"/>
                </a:solidFill>
                <a:effectLst/>
                <a:latin typeface="+mn-lt"/>
                <a:ea typeface="Calibri" panose="020F0502020204030204" pitchFamily="34" charset="0"/>
                <a:cs typeface="Courier New" panose="02070309020205020404" pitchFamily="49" charset="0"/>
              </a:rPr>
              <a: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9 To be determined: whether all -</a:t>
            </a:r>
            <a:r>
              <a:rPr lang="en-US" sz="1200" kern="100" dirty="0" err="1">
                <a:solidFill>
                  <a:schemeClr val="tx1"/>
                </a:solidFill>
                <a:effectLst/>
                <a:latin typeface="+mn-lt"/>
                <a:ea typeface="Calibri" panose="020F0502020204030204" pitchFamily="34" charset="0"/>
                <a:cs typeface="Courier New" panose="02070309020205020404" pitchFamily="49" charset="0"/>
              </a:rPr>
              <a:t>Zicx</a:t>
            </a:r>
            <a:r>
              <a:rPr lang="en-US" sz="1200" kern="100" dirty="0">
                <a:solidFill>
                  <a:schemeClr val="tx1"/>
                </a:solidFill>
                <a:effectLst/>
                <a:latin typeface="+mn-lt"/>
                <a:ea typeface="Calibri" panose="020F0502020204030204" pitchFamily="34" charset="0"/>
                <a:cs typeface="Courier New" panose="02070309020205020404" pitchFamily="49" charset="0"/>
              </a:rPr>
              <a:t> systems must implement all four CSRs or whether austere M-mode only processors may leave out these two access control CSRs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10 and which csrw instruction to use to change extension selectors. </a:t>
            </a:r>
          </a:p>
        </p:txBody>
      </p:sp>
      <p:sp>
        <p:nvSpPr>
          <p:cNvPr id="4" name="Slide Number Placeholder 3"/>
          <p:cNvSpPr>
            <a:spLocks noGrp="1"/>
          </p:cNvSpPr>
          <p:nvPr>
            <p:ph type="sldNum" sz="quarter" idx="5"/>
          </p:nvPr>
        </p:nvSpPr>
        <p:spPr/>
        <p:txBody>
          <a:bodyPr/>
          <a:lstStyle/>
          <a:p>
            <a:fld id="{EB048A52-81A9-41CA-84E8-34886558D9A4}" type="slidenum">
              <a:rPr lang="en-US" smtClean="0"/>
              <a:t>29</a:t>
            </a:fld>
            <a:endParaRPr lang="en-US"/>
          </a:p>
        </p:txBody>
      </p:sp>
    </p:spTree>
    <p:extLst>
      <p:ext uri="{BB962C8B-B14F-4D97-AF65-F5344CB8AC3E}">
        <p14:creationId xmlns:p14="http://schemas.microsoft.com/office/powerpoint/2010/main" val="470579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outline of the talk follows the outline of the spec and there will be section numbers so you can follow along in the spec if you like.</a:t>
            </a:r>
          </a:p>
        </p:txBody>
      </p:sp>
      <p:sp>
        <p:nvSpPr>
          <p:cNvPr id="4" name="Slide Number Placeholder 3"/>
          <p:cNvSpPr>
            <a:spLocks noGrp="1"/>
          </p:cNvSpPr>
          <p:nvPr>
            <p:ph type="sldNum" sz="quarter" idx="5"/>
          </p:nvPr>
        </p:nvSpPr>
        <p:spPr/>
        <p:txBody>
          <a:bodyPr/>
          <a:lstStyle/>
          <a:p>
            <a:fld id="{EB048A52-81A9-41CA-84E8-34886558D9A4}" type="slidenum">
              <a:rPr lang="en-US" smtClean="0"/>
              <a:t>3</a:t>
            </a:fld>
            <a:endParaRPr lang="en-US"/>
          </a:p>
        </p:txBody>
      </p:sp>
    </p:spTree>
    <p:extLst>
      <p:ext uri="{BB962C8B-B14F-4D97-AF65-F5344CB8AC3E}">
        <p14:creationId xmlns:p14="http://schemas.microsoft.com/office/powerpoint/2010/main" val="3594605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Now we've already introduced these three custom function instruction encodings used with extension multiplexing.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Note there is considerable interest in redesigning these particular opcode assignments, which bits go where and so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interest in making the register field dependencies optional,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in signaling that a given instruction is stateless or safe to issue speculatively, and so forth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Please refer to the notes in the spec.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Also, looking ahead, we may decide to allocate some custom opcode blocks for non-multiplexed access to conventional custom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some for composable extensions V1, and keep some in reserve for future composable extensions versions.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30</a:t>
            </a:fld>
            <a:endParaRPr lang="en-US"/>
          </a:p>
        </p:txBody>
      </p:sp>
    </p:spTree>
    <p:extLst>
      <p:ext uri="{BB962C8B-B14F-4D97-AF65-F5344CB8AC3E}">
        <p14:creationId xmlns:p14="http://schemas.microsoft.com/office/powerpoint/2010/main" val="1860534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We must be careful, and precise, about interactions between instruction execution in the CPU pipeline and execution of these extension custom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What degree of pipelined, concurrent, or asynchronous execution of these units is desirable?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How is it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The spec promises an implicit fence between composable extensions CSR accesses and any subsequent custom instructions, and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so a CX CSR access must happen before the custom instructions that follow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custom instructions sequences must happen before CX CSR accesses that follow.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So for example a CSR read of CX status must await CXU responses from any prior custom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Similarly there's an interaction between precise instruction exceptions and speculative issue of stateful custom instructions, which governs issuance of such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9 Please see the notes in the spec.</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31</a:t>
            </a:fld>
            <a:endParaRPr lang="en-US"/>
          </a:p>
        </p:txBody>
      </p:sp>
    </p:spTree>
    <p:extLst>
      <p:ext uri="{BB962C8B-B14F-4D97-AF65-F5344CB8AC3E}">
        <p14:creationId xmlns:p14="http://schemas.microsoft.com/office/powerpoint/2010/main" val="1021671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The specification proposes a standard interface, IStateContext, with four standard custom function instructions that read and write extension status and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Each stateful composable extension implements these four custom function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Read status and write status access a standard state context status word, indicating the operating status of the extension,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The .CS field can be off, initial, clean, or dirty. This echoes </a:t>
            </a:r>
            <a:r>
              <a:rPr lang="en-US" sz="1200" kern="100" dirty="0" err="1">
                <a:solidFill>
                  <a:schemeClr val="tx1"/>
                </a:solidFill>
                <a:effectLst/>
                <a:latin typeface="+mn-lt"/>
                <a:ea typeface="Calibri" panose="020F0502020204030204" pitchFamily="34" charset="0"/>
                <a:cs typeface="Courier New" panose="02070309020205020404" pitchFamily="49" charset="0"/>
              </a:rPr>
              <a:t>mstatus.XS</a:t>
            </a:r>
            <a:r>
              <a:rPr lang="en-US" sz="1200" kern="100" dirty="0">
                <a:solidFill>
                  <a:schemeClr val="tx1"/>
                </a:solidFill>
                <a:effectLst/>
                <a:latin typeface="+mn-lt"/>
                <a:ea typeface="Calibri" panose="020F0502020204030204" pitchFamily="34"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The .state_size field indicates the state size (XLEN words) necessary to do a context save of this stateful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and the .error field is an 8-bit </a:t>
            </a:r>
            <a:r>
              <a:rPr lang="en-US" sz="1200" kern="100" dirty="0" err="1">
                <a:solidFill>
                  <a:schemeClr val="tx1"/>
                </a:solidFill>
                <a:effectLst/>
                <a:latin typeface="+mn-lt"/>
                <a:ea typeface="Calibri" panose="020F0502020204030204" pitchFamily="34" charset="0"/>
                <a:cs typeface="Courier New" panose="02070309020205020404" pitchFamily="49" charset="0"/>
              </a:rPr>
              <a:t>errno</a:t>
            </a:r>
            <a:r>
              <a:rPr lang="en-US" sz="1200" kern="100" dirty="0">
                <a:solidFill>
                  <a:schemeClr val="tx1"/>
                </a:solidFill>
                <a:effectLst/>
                <a:latin typeface="+mn-lt"/>
                <a:ea typeface="Calibri" panose="020F0502020204030204" pitchFamily="34" charset="0"/>
                <a:cs typeface="Courier New" panose="02070309020205020404" pitchFamily="49" charset="0"/>
              </a:rPr>
              <a:t> for the extension’s most recent stateful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Then Read state and write state custom function instructions enable an operating system to uniformly save and restore a state context of any stateful custom extensions.</a:t>
            </a:r>
          </a:p>
        </p:txBody>
      </p:sp>
      <p:sp>
        <p:nvSpPr>
          <p:cNvPr id="4" name="Slide Number Placeholder 3"/>
          <p:cNvSpPr>
            <a:spLocks noGrp="1"/>
          </p:cNvSpPr>
          <p:nvPr>
            <p:ph type="sldNum" sz="quarter" idx="5"/>
          </p:nvPr>
        </p:nvSpPr>
        <p:spPr/>
        <p:txBody>
          <a:bodyPr/>
          <a:lstStyle/>
          <a:p>
            <a:fld id="{EB048A52-81A9-41CA-84E8-34886558D9A4}" type="slidenum">
              <a:rPr lang="en-US" smtClean="0"/>
              <a:t>32</a:t>
            </a:fld>
            <a:endParaRPr lang="en-US"/>
          </a:p>
        </p:txBody>
      </p:sp>
    </p:spTree>
    <p:extLst>
      <p:ext uri="{BB962C8B-B14F-4D97-AF65-F5344CB8AC3E}">
        <p14:creationId xmlns:p14="http://schemas.microsoft.com/office/powerpoint/2010/main" val="4105952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The next section of the specification defines the standard hardware-hardware interop interface called the composable extension unit logic interface</a:t>
            </a:r>
          </a:p>
        </p:txBody>
      </p:sp>
      <p:sp>
        <p:nvSpPr>
          <p:cNvPr id="4" name="Slide Number Placeholder 3"/>
          <p:cNvSpPr>
            <a:spLocks noGrp="1"/>
          </p:cNvSpPr>
          <p:nvPr>
            <p:ph type="sldNum" sz="quarter" idx="5"/>
          </p:nvPr>
        </p:nvSpPr>
        <p:spPr/>
        <p:txBody>
          <a:bodyPr/>
          <a:lstStyle/>
          <a:p>
            <a:fld id="{EB048A52-81A9-41CA-84E8-34886558D9A4}" type="slidenum">
              <a:rPr lang="en-US" smtClean="0"/>
              <a:t>33</a:t>
            </a:fld>
            <a:endParaRPr lang="en-US"/>
          </a:p>
        </p:txBody>
      </p:sp>
    </p:spTree>
    <p:extLst>
      <p:ext uri="{BB962C8B-B14F-4D97-AF65-F5344CB8AC3E}">
        <p14:creationId xmlns:p14="http://schemas.microsoft.com/office/powerpoint/2010/main" val="1878936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First let’s review some CXU-LI design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An ecosystem of composable extensions requires modular, reusable, platform neutral, extensions hardware cores, our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We must be able to automate composition of complexes of CPUs and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And do so without having to change or revalidate any CPU or CXU RTL.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We must handle diverse CPUs microarchitectures, from simple MCUs up to complex out of order multi-issue processors,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And diverse extensions, with ALU-like things, or with deeply pipelined stateful matrix multiplies.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The interface signaling must be extremely gate and LUT frugal, so they're affordable in tiny systems and affordable in many core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And as before we must promote uniformity: uniform port signals, naming, parameters, reusable validation tests, and uniform CXU metadata.</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34</a:t>
            </a:fld>
            <a:endParaRPr lang="en-US"/>
          </a:p>
        </p:txBody>
      </p:sp>
    </p:spTree>
    <p:extLst>
      <p:ext uri="{BB962C8B-B14F-4D97-AF65-F5344CB8AC3E}">
        <p14:creationId xmlns:p14="http://schemas.microsoft.com/office/powerpoint/2010/main" val="2636407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Here are CXUs in a nutshell.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A CXU implements one or more composable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A CPU issues one or more custom function instructions, each a CXU request, routed to the selected CXU, which performs the requests in order,  and sends CXU responses back to the CPU , updating destination registers and CX status.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CXUs are highly configurable with parameters like port widths, latency, and state context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with valid parameters values described in CXU metadata.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The CXU logic interface supports different CXU feature levels reflecting different levels of sophistication of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It efficiently supports combinational CXUs, pipelined fixed latency CXUs, variable latency valid-ready handshake streaming CXUs, and  response reordering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A given CXU or CPU all speak a specific CXU-LI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9 Then systems are composed from these using provided parameterized switch and adapter CXUs.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35</a:t>
            </a:fld>
            <a:endParaRPr lang="en-US"/>
          </a:p>
        </p:txBody>
      </p:sp>
    </p:spTree>
    <p:extLst>
      <p:ext uri="{BB962C8B-B14F-4D97-AF65-F5344CB8AC3E}">
        <p14:creationId xmlns:p14="http://schemas.microsoft.com/office/powerpoint/2010/main" val="5606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The four CXU-LI feature levels are stratified to factor out boilerplate complexity and overhead, to keep simple cases simple and frugal, while still supporting complex use cases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Therefore we care about, and support well and efficiently, simple and complex CPUs and simple and complex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Level zero is combinational CXUs, with ports signaling the requested CXU, function, and data operands, and with response data and status.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Level one is fixed latency clocked CXUs which add clock, reset, clock enable, a state ID, and a response valid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Level two is variable latency streaming CXUs, adding valid-ready handshakes on requests and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Level three is response reordering CXUs.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ourier New" panose="02070309020205020404" pitchFamily="49"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B048A52-81A9-41CA-84E8-34886558D9A4}" type="slidenum">
              <a:rPr lang="en-US" smtClean="0"/>
              <a:t>36</a:t>
            </a:fld>
            <a:endParaRPr lang="en-US"/>
          </a:p>
        </p:txBody>
      </p:sp>
    </p:spTree>
    <p:extLst>
      <p:ext uri="{BB962C8B-B14F-4D97-AF65-F5344CB8AC3E}">
        <p14:creationId xmlns:p14="http://schemas.microsoft.com/office/powerpoint/2010/main" val="3874442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The CXU LI enables automatic composition of CPU and CXU complexes.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Composition configures the CPU and CXU RTL modules with compatible parameter values, then inserts switch and adapter CXUs use to wire everything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This is powered by CPU and CXU package metadata which defines feature levels and feasible parameters for each component.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Since both CPUs and CXUs can issue requests to other CXUs, the CXUs in a system form a directed acyclic graph.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In this example there are two CPU cores. Each can issue requests to any of 5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Each CXU implements one or more composable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In this figure notice the angle brackets notation which indicates how many harts or state contexts are configured in each of component.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Here each CPU core has two harts, a total of four harts in this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9 Therefore the system designer built the system manifest to specify that each stateful CXU has a separate state context for each of hart.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10 So CXU0 and CXU2 each have 4 state contexts.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11 CXU1 has 8 state contexts, 4 for the CPU harts and 4 for the 4 state contexts of its CXU2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12 CXU3 and CXU4 are stateless and have zero state contexts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13 Note that CXU3 is feature level 1 while the rest of the components are feature level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14 Therefore the first step of composition is to insert an adapter core to raises CXU3 from feature level 1 to feature level 2.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15 Now All That Remains is to insert to switch CXUs.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16 The first routes requests from the CPUs to all the CXUs, while the second routes requests from the CPUs or CXU2 into CXU1.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17 In summary composition of CXUs is a configuration constraint satisfaction problem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18 In some cases there is no feasible solution, for example if a CPU could only support a CXU_LATENCY of 1 cycle and a CXU could only support CXU_LATENCY of 2,3,4 cycles, automatic composition fails.</a:t>
            </a:r>
          </a:p>
        </p:txBody>
      </p:sp>
      <p:sp>
        <p:nvSpPr>
          <p:cNvPr id="4" name="Slide Number Placeholder 3"/>
          <p:cNvSpPr>
            <a:spLocks noGrp="1"/>
          </p:cNvSpPr>
          <p:nvPr>
            <p:ph type="sldNum" sz="quarter" idx="5"/>
          </p:nvPr>
        </p:nvSpPr>
        <p:spPr/>
        <p:txBody>
          <a:bodyPr/>
          <a:lstStyle/>
          <a:p>
            <a:fld id="{EB048A52-81A9-41CA-84E8-34886558D9A4}" type="slidenum">
              <a:rPr lang="en-US" smtClean="0"/>
              <a:t>37</a:t>
            </a:fld>
            <a:endParaRPr lang="en-US"/>
          </a:p>
        </p:txBody>
      </p:sp>
    </p:spTree>
    <p:extLst>
      <p:ext uri="{BB962C8B-B14F-4D97-AF65-F5344CB8AC3E}">
        <p14:creationId xmlns:p14="http://schemas.microsoft.com/office/powerpoint/2010/main" val="2727700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Here we recall the custom extension multiplexing figure discussed earlier.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Let’s consider how that translates into the signals of CXU-LI.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Reviewing the request and response ports in the table on the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req_id is provided by the CPU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a:t>
            </a:r>
            <a:r>
              <a:rPr lang="en-US" sz="1200" kern="100" dirty="0" err="1">
                <a:solidFill>
                  <a:schemeClr val="tx1"/>
                </a:solidFill>
                <a:effectLst/>
                <a:latin typeface="+mn-lt"/>
                <a:ea typeface="Calibri" panose="020F0502020204030204" pitchFamily="34" charset="0"/>
                <a:cs typeface="Courier New" panose="02070309020205020404" pitchFamily="49" charset="0"/>
              </a:rPr>
              <a:t>req_cxu</a:t>
            </a:r>
            <a:r>
              <a:rPr lang="en-US" sz="1200" kern="100" dirty="0">
                <a:solidFill>
                  <a:schemeClr val="tx1"/>
                </a:solidFill>
                <a:effectLst/>
                <a:latin typeface="+mn-lt"/>
                <a:ea typeface="Calibri" panose="020F0502020204030204" pitchFamily="34" charset="0"/>
                <a:cs typeface="Courier New" panose="02070309020205020404" pitchFamily="49" charset="0"/>
              </a:rPr>
              <a:t> and req_state from </a:t>
            </a:r>
            <a:r>
              <a:rPr lang="en-US" sz="1200" kern="100" dirty="0" err="1">
                <a:solidFill>
                  <a:schemeClr val="tx1"/>
                </a:solidFill>
                <a:effectLst/>
                <a:latin typeface="+mn-lt"/>
                <a:ea typeface="Calibri" panose="020F0502020204030204" pitchFamily="34" charset="0"/>
                <a:cs typeface="Courier New" panose="02070309020205020404" pitchFamily="49" charset="0"/>
              </a:rPr>
              <a:t>mcx_selector</a:t>
            </a:r>
            <a:endParaRPr lang="en-US" sz="1200" kern="100" dirty="0">
              <a:solidFill>
                <a:schemeClr val="tx1"/>
              </a:solidFill>
              <a:effectLst/>
              <a:latin typeface="+mn-lt"/>
              <a:ea typeface="Calibri" panose="020F0502020204030204" pitchFamily="34"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req_insn and </a:t>
            </a:r>
            <a:r>
              <a:rPr lang="en-US" sz="1200" kern="100" dirty="0" err="1">
                <a:solidFill>
                  <a:schemeClr val="tx1"/>
                </a:solidFill>
                <a:effectLst/>
                <a:latin typeface="+mn-lt"/>
                <a:ea typeface="Calibri" panose="020F0502020204030204" pitchFamily="34" charset="0"/>
                <a:cs typeface="Courier New" panose="02070309020205020404" pitchFamily="49" charset="0"/>
              </a:rPr>
              <a:t>req_function</a:t>
            </a:r>
            <a:r>
              <a:rPr lang="en-US" sz="1200" kern="100" dirty="0">
                <a:solidFill>
                  <a:schemeClr val="tx1"/>
                </a:solidFill>
                <a:effectLst/>
                <a:latin typeface="+mn-lt"/>
                <a:ea typeface="Calibri" panose="020F0502020204030204" pitchFamily="34" charset="0"/>
                <a:cs typeface="Courier New" panose="02070309020205020404" pitchFamily="49" charset="0"/>
              </a:rPr>
              <a:t> from the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data0 and data1 from the register file or an immediate.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The resp_id is just the req_id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9 resp_status is merged into </a:t>
            </a:r>
            <a:r>
              <a:rPr lang="en-US" sz="1200" kern="100" dirty="0" err="1">
                <a:solidFill>
                  <a:schemeClr val="tx1"/>
                </a:solidFill>
                <a:effectLst/>
                <a:latin typeface="+mn-lt"/>
                <a:ea typeface="Calibri" panose="020F0502020204030204" pitchFamily="34" charset="0"/>
                <a:cs typeface="Courier New" panose="02070309020205020404" pitchFamily="49" charset="0"/>
              </a:rPr>
              <a:t>cx_status</a:t>
            </a:r>
            <a:r>
              <a:rPr lang="en-US" sz="1200" kern="100" dirty="0">
                <a:solidFill>
                  <a:schemeClr val="tx1"/>
                </a:solidFill>
                <a:effectLst/>
                <a:latin typeface="+mn-lt"/>
                <a:ea typeface="Calibri" panose="020F0502020204030204" pitchFamily="34" charset="0"/>
                <a:cs typeface="Courier New" panose="02070309020205020404" pitchFamily="49" charset="0"/>
              </a:rPr>
              <a: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10 resp_data is written back to the destination register. </a:t>
            </a:r>
          </a:p>
        </p:txBody>
      </p:sp>
      <p:sp>
        <p:nvSpPr>
          <p:cNvPr id="4" name="Slide Number Placeholder 3"/>
          <p:cNvSpPr>
            <a:spLocks noGrp="1"/>
          </p:cNvSpPr>
          <p:nvPr>
            <p:ph type="sldNum" sz="quarter" idx="5"/>
          </p:nvPr>
        </p:nvSpPr>
        <p:spPr/>
        <p:txBody>
          <a:bodyPr/>
          <a:lstStyle/>
          <a:p>
            <a:fld id="{EB048A52-81A9-41CA-84E8-34886558D9A4}" type="slidenum">
              <a:rPr lang="en-US" smtClean="0"/>
              <a:t>38</a:t>
            </a:fld>
            <a:endParaRPr lang="en-US"/>
          </a:p>
        </p:txBody>
      </p:sp>
    </p:spTree>
    <p:extLst>
      <p:ext uri="{BB962C8B-B14F-4D97-AF65-F5344CB8AC3E}">
        <p14:creationId xmlns:p14="http://schemas.microsoft.com/office/powerpoint/2010/main" val="414445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This table summarizes CXU-LI request and response port signaling.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For each Port we see at what feature level that Port is introduced.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Some ports have a configurable width parameter, for example you can configure CXU data to be 32 or 64 bits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Some ports (such as req raw instruction) are optional and may be elided with a width parameter of 0 bits.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39</a:t>
            </a:fld>
            <a:endParaRPr lang="en-US"/>
          </a:p>
        </p:txBody>
      </p:sp>
    </p:spTree>
    <p:extLst>
      <p:ext uri="{BB962C8B-B14F-4D97-AF65-F5344CB8AC3E}">
        <p14:creationId xmlns:p14="http://schemas.microsoft.com/office/powerpoint/2010/main" val="95730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To appreciate the RISC-V Custom Extensions Reuse Problem,</a:t>
            </a:r>
          </a:p>
          <a:p>
            <a:r>
              <a:rPr lang="en-US" dirty="0"/>
              <a:t>2 Let's talk about RISC-V Extensions.</a:t>
            </a:r>
          </a:p>
          <a:p>
            <a:r>
              <a:rPr lang="en-US" dirty="0"/>
              <a:t>3 There is the RISC-V base ISA and standard extensions like floating point and atomics that layer and compose correctly on top of that.</a:t>
            </a:r>
          </a:p>
          <a:p>
            <a:r>
              <a:rPr lang="en-US" dirty="0"/>
              <a:t>4. There is also a community process to define a new standard extensions, which must be of general interest and broad utility and non-proprietary.</a:t>
            </a:r>
          </a:p>
          <a:p>
            <a:r>
              <a:rPr lang="en-US" dirty="0"/>
              <a:t>5 It can take a long time to define, refine, and ratify the extension.</a:t>
            </a:r>
          </a:p>
          <a:p>
            <a:r>
              <a:rPr lang="en-US" dirty="0"/>
              <a:t>6 In the end each new standard extension consumes some of the remaining 32-bit instruction opcode space and adds to the enduring complexity of RISC-V.</a:t>
            </a:r>
          </a:p>
          <a:p>
            <a:r>
              <a:rPr lang="en-US" dirty="0"/>
              <a:t>7 Now from the very beginning, RISC-V has also supported custom extensions.</a:t>
            </a:r>
          </a:p>
          <a:p>
            <a:r>
              <a:rPr lang="en-US" dirty="0"/>
              <a:t>8 The custom-0/1/2/3 opcode blocks will never be used by standard extensions.</a:t>
            </a:r>
          </a:p>
          <a:p>
            <a:r>
              <a:rPr lang="en-US" dirty="0"/>
              <a:t>9 That enables rapid development of domain specific problem optimized custom extensions and their software libraries.</a:t>
            </a:r>
          </a:p>
          <a:p>
            <a:r>
              <a:rPr lang="en-US" dirty="0"/>
              <a:t>10 This is very good and helps makes RISC-V an agile platform. </a:t>
            </a:r>
          </a:p>
          <a:p>
            <a:r>
              <a:rPr lang="en-US" dirty="0"/>
              <a:t>11 However, your custom extension and software may not work correctly alongside my custom extension and software, running together in one system.</a:t>
            </a:r>
          </a:p>
          <a:p>
            <a:r>
              <a:rPr lang="en-US" dirty="0"/>
              <a:t>12 We may have used the same custom opcodes for different purposes, and beyond that, we may have different means of extension discovery, models of computation, state, and error handling, different tooling, versioning systems, and different hardware logic interfaces, such as these here.</a:t>
            </a:r>
          </a:p>
          <a:p>
            <a:r>
              <a:rPr lang="en-US" dirty="0"/>
              <a:t>13 Unfortunately this leads to disjoint solution silos where we can't build on each other's good work, and to fragmentation of the ecosystem.</a:t>
            </a:r>
          </a:p>
        </p:txBody>
      </p:sp>
      <p:sp>
        <p:nvSpPr>
          <p:cNvPr id="4" name="Slide Number Placeholder 3"/>
          <p:cNvSpPr>
            <a:spLocks noGrp="1"/>
          </p:cNvSpPr>
          <p:nvPr>
            <p:ph type="sldNum" sz="quarter" idx="5"/>
          </p:nvPr>
        </p:nvSpPr>
        <p:spPr/>
        <p:txBody>
          <a:bodyPr/>
          <a:lstStyle/>
          <a:p>
            <a:fld id="{EB048A52-81A9-41CA-84E8-34886558D9A4}" type="slidenum">
              <a:rPr lang="en-US" smtClean="0"/>
              <a:t>4</a:t>
            </a:fld>
            <a:endParaRPr lang="en-US"/>
          </a:p>
        </p:txBody>
      </p:sp>
    </p:spTree>
    <p:extLst>
      <p:ext uri="{BB962C8B-B14F-4D97-AF65-F5344CB8AC3E}">
        <p14:creationId xmlns:p14="http://schemas.microsoft.com/office/powerpoint/2010/main" val="3711007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Now we briefly consider the four CFU-LI feature levels with simple waveform 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The first is CXU level 0, combinational CXU.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This supports only stateless extensions because there is no clock.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It computes a combinational function of the request function and the data, and it sends a response status and data after a delay</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40</a:t>
            </a:fld>
            <a:endParaRPr lang="en-US"/>
          </a:p>
        </p:txBody>
      </p:sp>
    </p:spTree>
    <p:extLst>
      <p:ext uri="{BB962C8B-B14F-4D97-AF65-F5344CB8AC3E}">
        <p14:creationId xmlns:p14="http://schemas.microsoft.com/office/powerpoint/2010/main" val="213364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CXU level 1 supports fixed latency clocked pipeline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The CXU computes a function of each request and its private state if any, possibly updating the state, and sends a response after the </a:t>
            </a:r>
            <a:r>
              <a:rPr lang="en-US" sz="1200" kern="100" dirty="0" err="1">
                <a:solidFill>
                  <a:schemeClr val="tx1"/>
                </a:solidFill>
                <a:effectLst/>
                <a:latin typeface="+mn-lt"/>
                <a:ea typeface="Calibri" panose="020F0502020204030204" pitchFamily="34" charset="0"/>
                <a:cs typeface="Courier New" panose="02070309020205020404" pitchFamily="49" charset="0"/>
              </a:rPr>
              <a:t>the</a:t>
            </a:r>
            <a:r>
              <a:rPr lang="en-US" sz="1200" kern="100" dirty="0">
                <a:solidFill>
                  <a:schemeClr val="tx1"/>
                </a:solidFill>
                <a:effectLst/>
                <a:latin typeface="+mn-lt"/>
                <a:ea typeface="Calibri" panose="020F0502020204030204" pitchFamily="34" charset="0"/>
                <a:cs typeface="Courier New" panose="02070309020205020404" pitchFamily="49" charset="0"/>
              </a:rPr>
              <a:t> parameter “CXU latency” cycles.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Some CXUs support a CXU latency down to zero cycles meaning they can respond in the same cycle as the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The initiation interval is one per cycle which so the CXU is can process a request every cycle.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There is no flow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Clocked CXUs do have optional clock gating to save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Negating the clock enable input suspends the CXU interface and internals.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This works well on FPGAs whose flip-flops all have a free clock enable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9 In the waveform at right, the CXU has a CXU latency of 2 cycles.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10 The first two requests arrive in cycles 1 and 2, with to responses in cycles 3 and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11 The next two requests arrive in cycles 5 and 6 but then clock enable is negated, freezing the interface through cycle 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12 The final two responses are sent in cycles 21 and 22.</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41</a:t>
            </a:fld>
            <a:endParaRPr lang="en-US"/>
          </a:p>
        </p:txBody>
      </p:sp>
    </p:spTree>
    <p:extLst>
      <p:ext uri="{BB962C8B-B14F-4D97-AF65-F5344CB8AC3E}">
        <p14:creationId xmlns:p14="http://schemas.microsoft.com/office/powerpoint/2010/main" val="1503072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CXU level 2 is for variable latency or streaming CXUs, which compute a function of each request and its state, if any,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possibly updating the state and then sending a response, in order, in a later cycle.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Both the request and the response have valid-ready handshaking flow control so the CXU can suspend incoming requests and the CPU can suspend incoming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Of course this significantly impacts the design of the CPU and the CXU since each must tolerate suspension of request or response channels.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This kind of CXU is apt for a pipelined floating Point Unit CXU, which might have a pipelined multiplier with a latency of 3 Cycles,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a pipelined adder with a latency of 5 cycles, and an iterative early out divider unit with the variable latency.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The waveform at right shows four incoming requests and four outgoing responses, and the effect of handshaking and response latency on those requests and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solidFill>
                <a:schemeClr val="tx1"/>
              </a:solidFill>
              <a:effectLst/>
              <a:latin typeface="+mn-lt"/>
              <a:ea typeface="Calibri" panose="020F0502020204030204" pitchFamily="34" charset="0"/>
              <a:cs typeface="Courier New" panose="02070309020205020404" pitchFamily="49" charset="0"/>
            </a:endParaRP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42</a:t>
            </a:fld>
            <a:endParaRPr lang="en-US"/>
          </a:p>
        </p:txBody>
      </p:sp>
    </p:spTree>
    <p:extLst>
      <p:ext uri="{BB962C8B-B14F-4D97-AF65-F5344CB8AC3E}">
        <p14:creationId xmlns:p14="http://schemas.microsoft.com/office/powerpoint/2010/main" val="962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CXU level 3 is for streaming CXUs that may reorder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It still computes a function of the request and state, sending a response, but responses may occur out of request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This only occurs if the requests are to different state contexts or to a stateless CXU, whereas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a series of requests to the same state context are sent in request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To correlate responses to their requests, CXU L3 adds request and response ID ports.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The CXU returns the incoming request ID as its response 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The stateless pipelined floating Point CXU of the last slide would also be a fine reordering CXU,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For example receiving three requests to divide, add, and multiply, but responds out of order, with the product, the sum, then the quotient.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9 This can greatly improve CPU performance, assuming of course the CPU is also CXU level 3 and tolerates out of order responses.</a:t>
            </a:r>
          </a:p>
        </p:txBody>
      </p:sp>
      <p:sp>
        <p:nvSpPr>
          <p:cNvPr id="4" name="Slide Number Placeholder 3"/>
          <p:cNvSpPr>
            <a:spLocks noGrp="1"/>
          </p:cNvSpPr>
          <p:nvPr>
            <p:ph type="sldNum" sz="quarter" idx="5"/>
          </p:nvPr>
        </p:nvSpPr>
        <p:spPr/>
        <p:txBody>
          <a:bodyPr/>
          <a:lstStyle/>
          <a:p>
            <a:fld id="{EB048A52-81A9-41CA-84E8-34886558D9A4}" type="slidenum">
              <a:rPr lang="en-US" smtClean="0"/>
              <a:t>43</a:t>
            </a:fld>
            <a:endParaRPr lang="en-US"/>
          </a:p>
        </p:txBody>
      </p:sp>
    </p:spTree>
    <p:extLst>
      <p:ext uri="{BB962C8B-B14F-4D97-AF65-F5344CB8AC3E}">
        <p14:creationId xmlns:p14="http://schemas.microsoft.com/office/powerpoint/2010/main" val="86511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CXU-LI compliant CPUs implement -</a:t>
            </a:r>
            <a:r>
              <a:rPr lang="en-US" sz="1200" kern="100" dirty="0" err="1">
                <a:solidFill>
                  <a:schemeClr val="tx1"/>
                </a:solidFill>
                <a:effectLst/>
                <a:latin typeface="+mn-lt"/>
                <a:ea typeface="Calibri" panose="020F0502020204030204" pitchFamily="34" charset="0"/>
                <a:cs typeface="Courier New" panose="02070309020205020404" pitchFamily="49" charset="0"/>
              </a:rPr>
              <a:t>Zicx</a:t>
            </a:r>
            <a:r>
              <a:rPr lang="en-US" sz="1200" kern="100" dirty="0">
                <a:solidFill>
                  <a:schemeClr val="tx1"/>
                </a:solidFill>
                <a:effectLst/>
                <a:latin typeface="+mn-lt"/>
                <a:ea typeface="Calibri" panose="020F0502020204030204" pitchFamily="34" charset="0"/>
                <a:cs typeface="Courier New" panose="02070309020205020404" pitchFamily="49" charset="0"/>
              </a:rPr>
              <a:t> composable extension multiplexing, issuing custom instructions as CXU requests and accepting CXU responses 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The CPU’s CXU-LI level caps which CXUs may be composed with it.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For example an austere single cycle CPU implementing CXU level 0 </a:t>
            </a:r>
            <a:r>
              <a:rPr lang="en-US" sz="1200" kern="100" dirty="0" err="1">
                <a:solidFill>
                  <a:schemeClr val="tx1"/>
                </a:solidFill>
                <a:effectLst/>
                <a:latin typeface="+mn-lt"/>
                <a:ea typeface="Calibri" panose="020F0502020204030204" pitchFamily="34" charset="0"/>
                <a:cs typeface="Courier New" panose="02070309020205020404" pitchFamily="49" charset="0"/>
              </a:rPr>
              <a:t>canonly</a:t>
            </a:r>
            <a:r>
              <a:rPr lang="en-US" sz="1200" kern="100" dirty="0">
                <a:solidFill>
                  <a:schemeClr val="tx1"/>
                </a:solidFill>
                <a:effectLst/>
                <a:latin typeface="+mn-lt"/>
                <a:ea typeface="Calibri" panose="020F0502020204030204" pitchFamily="34" charset="0"/>
                <a:cs typeface="Courier New" panose="02070309020205020404" pitchFamily="49" charset="0"/>
              </a:rPr>
              <a:t> be composed with combinational CXUs.&lt;&gt;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Whereas pipelined in-order CPU might Implement level 1, with some fixed CXU_LATENCY that its CXU must match,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Or it might Implement level 2 with valid-ready flow control, suspending its pipeline when a CXU negates request ready, and itself negating response ready if there's a cycle in which its register file right back is busy and the response cannot be accepted.&lt;&gt;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A complex out of order completion CPU might implement level 2 or 3 enabling those more sophisticated CXUs.</a:t>
            </a:r>
          </a:p>
        </p:txBody>
      </p:sp>
      <p:sp>
        <p:nvSpPr>
          <p:cNvPr id="4" name="Slide Number Placeholder 3"/>
          <p:cNvSpPr>
            <a:spLocks noGrp="1"/>
          </p:cNvSpPr>
          <p:nvPr>
            <p:ph type="sldNum" sz="quarter" idx="5"/>
          </p:nvPr>
        </p:nvSpPr>
        <p:spPr/>
        <p:txBody>
          <a:bodyPr/>
          <a:lstStyle/>
          <a:p>
            <a:fld id="{EB048A52-81A9-41CA-84E8-34886558D9A4}" type="slidenum">
              <a:rPr lang="en-US" smtClean="0"/>
              <a:t>44</a:t>
            </a:fld>
            <a:endParaRPr lang="en-US"/>
          </a:p>
        </p:txBody>
      </p:sp>
    </p:spTree>
    <p:extLst>
      <p:ext uri="{BB962C8B-B14F-4D97-AF65-F5344CB8AC3E}">
        <p14:creationId xmlns:p14="http://schemas.microsoft.com/office/powerpoint/2010/main" val="3564583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ourier New" panose="020703090202050204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To enable automatic composition CXU-LI provides pre-built feature level adapters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Each translates higher feature level requests and responses and forwards them to lower level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As as with all CXUs, they’re configured with various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The three main adapters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Convert 0 1 which raises a combinational L0 CXU to a pipelined L1 by adding a configurable CXU-latency response shift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Convert 0 2 which raises a combinational L0 CXU to a streaming L2 by adding a response register plus valid-ready handshake logic that can suspend incoming requests when it has response data pending but outgoing responses are suspended,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Convert 1 2 which raises a pipelined L1 CXU into a streaming L2 by adding a pending responses queue that buffers pending responses back from the pipelined CXU when </a:t>
            </a:r>
            <a:r>
              <a:rPr lang="en-US" sz="1200" kern="100" dirty="0" err="1">
                <a:solidFill>
                  <a:schemeClr val="tx1"/>
                </a:solidFill>
                <a:effectLst/>
                <a:latin typeface="+mn-lt"/>
                <a:ea typeface="Calibri" panose="020F0502020204030204" pitchFamily="34" charset="0"/>
                <a:cs typeface="Courier New" panose="02070309020205020404" pitchFamily="49" charset="0"/>
              </a:rPr>
              <a:t>outoing</a:t>
            </a:r>
            <a:r>
              <a:rPr lang="en-US" sz="1200" kern="100" dirty="0">
                <a:solidFill>
                  <a:schemeClr val="tx1"/>
                </a:solidFill>
                <a:effectLst/>
                <a:latin typeface="+mn-lt"/>
                <a:ea typeface="Calibri" panose="020F0502020204030204" pitchFamily="34" charset="0"/>
                <a:cs typeface="Courier New" panose="02070309020205020404" pitchFamily="49" charset="0"/>
              </a:rPr>
              <a:t> responses are suspended.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For more details including their RTL implementations please look at the </a:t>
            </a:r>
            <a:r>
              <a:rPr lang="en-US" sz="1200" kern="100" dirty="0" err="1">
                <a:solidFill>
                  <a:schemeClr val="tx1"/>
                </a:solidFill>
                <a:effectLst/>
                <a:latin typeface="+mn-lt"/>
                <a:ea typeface="Calibri" panose="020F0502020204030204" pitchFamily="34" charset="0"/>
                <a:cs typeface="Courier New" panose="02070309020205020404" pitchFamily="49" charset="0"/>
              </a:rPr>
              <a:t>github</a:t>
            </a:r>
            <a:r>
              <a:rPr lang="en-US" sz="1200" kern="100" dirty="0">
                <a:solidFill>
                  <a:schemeClr val="tx1"/>
                </a:solidFill>
                <a:effectLst/>
                <a:latin typeface="+mn-lt"/>
                <a:ea typeface="Calibri" panose="020F0502020204030204" pitchFamily="34" charset="0"/>
                <a:cs typeface="Courier New" panose="02070309020205020404" pitchFamily="49" charset="0"/>
              </a:rPr>
              <a:t> repo’s Zoo subdirectory</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45</a:t>
            </a:fld>
            <a:endParaRPr lang="en-US"/>
          </a:p>
        </p:txBody>
      </p:sp>
    </p:spTree>
    <p:extLst>
      <p:ext uri="{BB962C8B-B14F-4D97-AF65-F5344CB8AC3E}">
        <p14:creationId xmlns:p14="http://schemas.microsoft.com/office/powerpoint/2010/main" val="2109303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Automatic CXU composition also employs CXU switch cores that are configured to compose one or more initiators with one or more targets at some CXU feature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a:t>
            </a:r>
            <a:r>
              <a:rPr lang="en-US" sz="1200" kern="100" dirty="0" err="1">
                <a:solidFill>
                  <a:schemeClr val="tx1"/>
                </a:solidFill>
                <a:effectLst/>
                <a:latin typeface="+mn-lt"/>
                <a:ea typeface="Calibri" panose="020F0502020204030204" pitchFamily="34" charset="0"/>
                <a:cs typeface="Courier New" panose="02070309020205020404" pitchFamily="49" charset="0"/>
              </a:rPr>
              <a:t>Swithces</a:t>
            </a:r>
            <a:r>
              <a:rPr lang="en-US" sz="1200" kern="100" dirty="0">
                <a:solidFill>
                  <a:schemeClr val="tx1"/>
                </a:solidFill>
                <a:effectLst/>
                <a:latin typeface="+mn-lt"/>
                <a:ea typeface="Calibri" panose="020F0502020204030204" pitchFamily="34" charset="0"/>
                <a:cs typeface="Courier New" panose="02070309020205020404" pitchFamily="49" charset="0"/>
              </a:rPr>
              <a:t> use sets of Arbiters and </a:t>
            </a:r>
            <a:r>
              <a:rPr lang="en-US" sz="1200" kern="100" dirty="0" err="1">
                <a:solidFill>
                  <a:schemeClr val="tx1"/>
                </a:solidFill>
                <a:effectLst/>
                <a:latin typeface="+mn-lt"/>
                <a:ea typeface="Calibri" panose="020F0502020204030204" pitchFamily="34" charset="0"/>
                <a:cs typeface="Courier New" panose="02070309020205020404" pitchFamily="49" charset="0"/>
              </a:rPr>
              <a:t>mulxes</a:t>
            </a:r>
            <a:r>
              <a:rPr lang="en-US" sz="1200" kern="100" dirty="0">
                <a:solidFill>
                  <a:schemeClr val="tx1"/>
                </a:solidFill>
                <a:effectLst/>
                <a:latin typeface="+mn-lt"/>
                <a:ea typeface="Calibri" panose="020F0502020204030204" pitchFamily="34" charset="0"/>
                <a:cs typeface="Courier New" panose="02070309020205020404" pitchFamily="49" charset="0"/>
              </a:rPr>
              <a:t> to transfer eligible request inputs to available request outputs, routing requests to their downstream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And similarly to Route incoming downstream CXU responses back up to their respective initiators.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This example has two CPU initiators with a a 2x2 switch targeting two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The code below left is running on each of the CPUs. It writes its hart’s MCX selector for CXU ID 0 and issues two custom instructions, loads MCX selector for CXU ID 1 and issues two more custom instructions, and loads MCX selector with CXU ID 0 again and issues a fifth custom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The busy waveform at right which illustrates the request and response streams and handshakes seen by the two CPUs and the two CXUs.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Refer to the spec for more on this.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46</a:t>
            </a:fld>
            <a:endParaRPr lang="en-US"/>
          </a:p>
        </p:txBody>
      </p:sp>
    </p:spTree>
    <p:extLst>
      <p:ext uri="{BB962C8B-B14F-4D97-AF65-F5344CB8AC3E}">
        <p14:creationId xmlns:p14="http://schemas.microsoft.com/office/powerpoint/2010/main" val="3150707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CXU level 2 and level 3 request and response channels, each with valid-ready handshaking, can map nicely onto two AXI4 streams.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This is very useful because modern SOC infrastructure provides many AXI4 system interconnects to transport AXI4 streams about the chip.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For example in the AMD Versal devices, the NOC speaks AXI4 streams.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Therefore the specification defines a canonical port mapping between the CXU-LI request and response streams and AXI4 request and response streams.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This will allow a simple and frugal configurable standard adapter to bridge the CXU-LI world and the AXI4 streams world.</a:t>
            </a:r>
          </a:p>
        </p:txBody>
      </p:sp>
      <p:sp>
        <p:nvSpPr>
          <p:cNvPr id="4" name="Slide Number Placeholder 3"/>
          <p:cNvSpPr>
            <a:spLocks noGrp="1"/>
          </p:cNvSpPr>
          <p:nvPr>
            <p:ph type="sldNum" sz="quarter" idx="5"/>
          </p:nvPr>
        </p:nvSpPr>
        <p:spPr/>
        <p:txBody>
          <a:bodyPr/>
          <a:lstStyle/>
          <a:p>
            <a:fld id="{EB048A52-81A9-41CA-84E8-34886558D9A4}" type="slidenum">
              <a:rPr lang="en-US" smtClean="0"/>
              <a:t>47</a:t>
            </a:fld>
            <a:endParaRPr lang="en-US"/>
          </a:p>
        </p:txBody>
      </p:sp>
    </p:spTree>
    <p:extLst>
      <p:ext uri="{BB962C8B-B14F-4D97-AF65-F5344CB8AC3E}">
        <p14:creationId xmlns:p14="http://schemas.microsoft.com/office/powerpoint/2010/main" val="4129328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This concludes the exploration of -</a:t>
            </a:r>
            <a:r>
              <a:rPr lang="en-US" sz="1200" kern="100" dirty="0" err="1">
                <a:solidFill>
                  <a:schemeClr val="tx1"/>
                </a:solidFill>
                <a:effectLst/>
                <a:latin typeface="+mn-lt"/>
                <a:ea typeface="Calibri" panose="020F0502020204030204" pitchFamily="34" charset="0"/>
                <a:cs typeface="Courier New" panose="02070309020205020404" pitchFamily="49" charset="0"/>
              </a:rPr>
              <a:t>Zicx</a:t>
            </a:r>
            <a:r>
              <a:rPr lang="en-US" sz="1200" kern="100" dirty="0">
                <a:solidFill>
                  <a:schemeClr val="tx1"/>
                </a:solidFill>
                <a:effectLst/>
                <a:latin typeface="+mn-lt"/>
                <a:ea typeface="Calibri" panose="020F0502020204030204" pitchFamily="34" charset="0"/>
                <a:cs typeface="Courier New" panose="02070309020205020404" pitchFamily="49" charset="0"/>
              </a:rPr>
              <a:t> and CXU-LI sections of the spec. From section 4 onward, the rest of the spec is more preliminary and incomplete.</a:t>
            </a:r>
          </a:p>
        </p:txBody>
      </p:sp>
      <p:sp>
        <p:nvSpPr>
          <p:cNvPr id="4" name="Slide Number Placeholder 3"/>
          <p:cNvSpPr>
            <a:spLocks noGrp="1"/>
          </p:cNvSpPr>
          <p:nvPr>
            <p:ph type="sldNum" sz="quarter" idx="5"/>
          </p:nvPr>
        </p:nvSpPr>
        <p:spPr/>
        <p:txBody>
          <a:bodyPr/>
          <a:lstStyle/>
          <a:p>
            <a:fld id="{EB048A52-81A9-41CA-84E8-34886558D9A4}" type="slidenum">
              <a:rPr lang="en-US" smtClean="0"/>
              <a:t>48</a:t>
            </a:fld>
            <a:endParaRPr lang="en-US"/>
          </a:p>
        </p:txBody>
      </p:sp>
    </p:spTree>
    <p:extLst>
      <p:ext uri="{BB962C8B-B14F-4D97-AF65-F5344CB8AC3E}">
        <p14:creationId xmlns:p14="http://schemas.microsoft.com/office/powerpoint/2010/main" val="2772820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The design employs metadata to power automatic system 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Each CPU and CXU RTL module is accompanied with a metadata description of that component's properties features and feasible values for its CXU-LI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Then the composer can input all of the package metadata and the system manifest, solve to find a feasible assignment of all parameters, then emit the composed system RTL and the system CXU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The spec currently uses YAML for a CXU metadata scheme and to describe CXU parameters, constraints, and properties, such as feature level and number of state contexts.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49</a:t>
            </a:fld>
            <a:endParaRPr lang="en-US"/>
          </a:p>
        </p:txBody>
      </p:sp>
    </p:spTree>
    <p:extLst>
      <p:ext uri="{BB962C8B-B14F-4D97-AF65-F5344CB8AC3E}">
        <p14:creationId xmlns:p14="http://schemas.microsoft.com/office/powerpoint/2010/main" val="793434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Instead the specification enables and anticipates an ecosystem of mix and match composable custom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where each combines the agility of custom extensions and the guaranteed correct composability of the standard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This will require that we adopt common software and hardware interoperation interfaces so that our custom extension solutions can coexist in one system.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If we do this then anyone, individual, company, school, or group, can rapidly define develop or reuse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a new custom extension, its software libraries, its hardware implementations,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CPUs that these all snap into, systems composed of these, and open tooling for same.</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5</a:t>
            </a:fld>
            <a:endParaRPr lang="en-US"/>
          </a:p>
        </p:txBody>
      </p:sp>
    </p:spTree>
    <p:extLst>
      <p:ext uri="{BB962C8B-B14F-4D97-AF65-F5344CB8AC3E}">
        <p14:creationId xmlns:p14="http://schemas.microsoft.com/office/powerpoint/2010/main" val="20681035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Even though the Composable Extension Runtime library is an essential part of the composable extension HW-SW stack, it is yet to be specified, nor implemented.</a:t>
            </a:r>
          </a:p>
        </p:txBody>
      </p:sp>
      <p:sp>
        <p:nvSpPr>
          <p:cNvPr id="4" name="Slide Number Placeholder 3"/>
          <p:cNvSpPr>
            <a:spLocks noGrp="1"/>
          </p:cNvSpPr>
          <p:nvPr>
            <p:ph type="sldNum" sz="quarter" idx="5"/>
          </p:nvPr>
        </p:nvSpPr>
        <p:spPr/>
        <p:txBody>
          <a:bodyPr/>
          <a:lstStyle/>
          <a:p>
            <a:fld id="{EB048A52-81A9-41CA-84E8-34886558D9A4}" type="slidenum">
              <a:rPr lang="en-US" smtClean="0"/>
              <a:t>50</a:t>
            </a:fld>
            <a:endParaRPr lang="en-US"/>
          </a:p>
        </p:txBody>
      </p:sp>
    </p:spTree>
    <p:extLst>
      <p:ext uri="{BB962C8B-B14F-4D97-AF65-F5344CB8AC3E}">
        <p14:creationId xmlns:p14="http://schemas.microsoft.com/office/powerpoint/2010/main" val="1397387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However we can describe the minimal set of services that the CX Runtime must implement.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This simple </a:t>
            </a:r>
            <a:r>
              <a:rPr lang="en-US" sz="1200" kern="100" dirty="0" err="1">
                <a:solidFill>
                  <a:schemeClr val="tx1"/>
                </a:solidFill>
                <a:effectLst/>
                <a:latin typeface="+mn-lt"/>
                <a:ea typeface="Calibri" panose="020F0502020204030204" pitchFamily="34" charset="0"/>
                <a:cs typeface="Courier New" panose="02070309020205020404" pitchFamily="49" charset="0"/>
              </a:rPr>
              <a:t>cx_runtime</a:t>
            </a:r>
            <a:r>
              <a:rPr lang="en-US" sz="1200" kern="100" dirty="0">
                <a:solidFill>
                  <a:schemeClr val="tx1"/>
                </a:solidFill>
                <a:effectLst/>
                <a:latin typeface="+mn-lt"/>
                <a:ea typeface="Calibri" panose="020F0502020204030204" pitchFamily="34" charset="0"/>
                <a:cs typeface="Courier New" panose="02070309020205020404" pitchFamily="49" charset="0"/>
              </a:rPr>
              <a:t> interface sketch defines four data types: the CX_ID which is 128-bit GUID and the CXU_ID, STATE_ID, and CX selector are all 32-bit integers.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The runtime must provide at least a discovery API to map a CX ID into a CXU 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State context management functions to allocate and free state IDs (per hart),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Selector management to make selector from CXU IDs and state IDs and finally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A function to change the hart’s current composable extension selector.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This latter function might be an inline assembly function and compile to a CSR write of </a:t>
            </a:r>
            <a:r>
              <a:rPr lang="en-US" sz="1200" kern="100" dirty="0" err="1">
                <a:solidFill>
                  <a:schemeClr val="tx1"/>
                </a:solidFill>
                <a:effectLst/>
                <a:latin typeface="+mn-lt"/>
                <a:ea typeface="Calibri" panose="020F0502020204030204" pitchFamily="34" charset="0"/>
                <a:cs typeface="Courier New" panose="02070309020205020404" pitchFamily="49" charset="0"/>
              </a:rPr>
              <a:t>cx_index</a:t>
            </a:r>
            <a:r>
              <a:rPr lang="en-US" sz="1200" kern="100" dirty="0">
                <a:solidFill>
                  <a:schemeClr val="tx1"/>
                </a:solidFill>
                <a:effectLst/>
                <a:latin typeface="+mn-lt"/>
                <a:ea typeface="Calibri" panose="020F0502020204030204" pitchFamily="34" charset="0"/>
                <a:cs typeface="Courier New" panose="02070309020205020404" pitchFamily="49" charset="0"/>
              </a:rPr>
              <a:t> or (in machine mode code) </a:t>
            </a:r>
            <a:r>
              <a:rPr lang="en-US" sz="1200" kern="100" dirty="0" err="1">
                <a:solidFill>
                  <a:schemeClr val="tx1"/>
                </a:solidFill>
                <a:effectLst/>
                <a:latin typeface="+mn-lt"/>
                <a:ea typeface="Calibri" panose="020F0502020204030204" pitchFamily="34" charset="0"/>
                <a:cs typeface="Courier New" panose="02070309020205020404" pitchFamily="49" charset="0"/>
              </a:rPr>
              <a:t>mcx_selector</a:t>
            </a:r>
            <a:r>
              <a:rPr lang="en-US" sz="1200" kern="100" dirty="0">
                <a:solidFill>
                  <a:schemeClr val="tx1"/>
                </a:solidFill>
                <a:effectLst/>
                <a:latin typeface="+mn-lt"/>
                <a:ea typeface="Calibri" panose="020F0502020204030204" pitchFamily="34" charset="0"/>
                <a:cs typeface="Courier New" panose="02070309020205020404" pitchFamily="49" charset="0"/>
              </a:rPr>
              <a:t>.</a:t>
            </a:r>
          </a:p>
        </p:txBody>
      </p:sp>
      <p:sp>
        <p:nvSpPr>
          <p:cNvPr id="4" name="Slide Number Placeholder 3"/>
          <p:cNvSpPr>
            <a:spLocks noGrp="1"/>
          </p:cNvSpPr>
          <p:nvPr>
            <p:ph type="sldNum" sz="quarter" idx="5"/>
          </p:nvPr>
        </p:nvSpPr>
        <p:spPr/>
        <p:txBody>
          <a:bodyPr/>
          <a:lstStyle/>
          <a:p>
            <a:fld id="{EB048A52-81A9-41CA-84E8-34886558D9A4}" type="slidenum">
              <a:rPr lang="en-US" smtClean="0"/>
              <a:t>51</a:t>
            </a:fld>
            <a:endParaRPr lang="en-US"/>
          </a:p>
        </p:txBody>
      </p:sp>
    </p:spTree>
    <p:extLst>
      <p:ext uri="{BB962C8B-B14F-4D97-AF65-F5344CB8AC3E}">
        <p14:creationId xmlns:p14="http://schemas.microsoft.com/office/powerpoint/2010/main" val="2799763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Where are we and what is left to do?</a:t>
            </a:r>
          </a:p>
        </p:txBody>
      </p:sp>
      <p:sp>
        <p:nvSpPr>
          <p:cNvPr id="4" name="Slide Number Placeholder 3"/>
          <p:cNvSpPr>
            <a:spLocks noGrp="1"/>
          </p:cNvSpPr>
          <p:nvPr>
            <p:ph type="sldNum" sz="quarter" idx="5"/>
          </p:nvPr>
        </p:nvSpPr>
        <p:spPr/>
        <p:txBody>
          <a:bodyPr/>
          <a:lstStyle/>
          <a:p>
            <a:fld id="{EB048A52-81A9-41CA-84E8-34886558D9A4}" type="slidenum">
              <a:rPr lang="en-US" smtClean="0"/>
              <a:t>52</a:t>
            </a:fld>
            <a:endParaRPr lang="en-US"/>
          </a:p>
        </p:txBody>
      </p:sp>
    </p:spTree>
    <p:extLst>
      <p:ext uri="{BB962C8B-B14F-4D97-AF65-F5344CB8AC3E}">
        <p14:creationId xmlns:p14="http://schemas.microsoft.com/office/powerpoint/2010/main" val="11333653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As of August 2023, we have a solid draft spec for -</a:t>
            </a:r>
            <a:r>
              <a:rPr lang="en-US" sz="1200" kern="100" dirty="0" err="1">
                <a:solidFill>
                  <a:schemeClr val="tx1"/>
                </a:solidFill>
                <a:effectLst/>
                <a:latin typeface="+mn-lt"/>
                <a:ea typeface="Calibri" panose="020F0502020204030204" pitchFamily="34" charset="0"/>
                <a:cs typeface="Courier New" panose="02070309020205020404" pitchFamily="49" charset="0"/>
              </a:rPr>
              <a:t>Zicx</a:t>
            </a:r>
            <a:r>
              <a:rPr lang="en-US" sz="1200" kern="100" dirty="0">
                <a:solidFill>
                  <a:schemeClr val="tx1"/>
                </a:solidFill>
                <a:effectLst/>
                <a:latin typeface="+mn-lt"/>
                <a:ea typeface="Calibri" panose="020F0502020204030204" pitchFamily="34" charset="0"/>
                <a:cs typeface="Courier New" panose="02070309020205020404" pitchFamily="49" charset="0"/>
              </a:rPr>
              <a:t> and CXU-LI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But much more work to do demonstrating the specification in hardware and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The project repo now includes a CXU Zoo with RTL implementations of some CXUs and CXU adapters.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For example, we have a combinational </a:t>
            </a:r>
            <a:r>
              <a:rPr lang="en-US" sz="1200" kern="100" dirty="0" err="1">
                <a:solidFill>
                  <a:schemeClr val="tx1"/>
                </a:solidFill>
                <a:effectLst/>
                <a:latin typeface="+mn-lt"/>
                <a:ea typeface="Calibri" panose="020F0502020204030204" pitchFamily="34" charset="0"/>
                <a:cs typeface="Courier New" panose="02070309020205020404" pitchFamily="49" charset="0"/>
              </a:rPr>
              <a:t>popcount</a:t>
            </a:r>
            <a:r>
              <a:rPr lang="en-US" sz="1200" kern="100" dirty="0">
                <a:solidFill>
                  <a:schemeClr val="tx1"/>
                </a:solidFill>
                <a:effectLst/>
                <a:latin typeface="+mn-lt"/>
                <a:ea typeface="Calibri" panose="020F0502020204030204" pitchFamily="34" charset="0"/>
                <a:cs typeface="Courier New" panose="02070309020205020404" pitchFamily="49" charset="0"/>
              </a:rPr>
              <a:t> CXU, and a pipelined </a:t>
            </a:r>
            <a:r>
              <a:rPr lang="en-US" sz="1200" kern="100" dirty="0" err="1">
                <a:solidFill>
                  <a:schemeClr val="tx1"/>
                </a:solidFill>
                <a:effectLst/>
                <a:latin typeface="+mn-lt"/>
                <a:ea typeface="Calibri" panose="020F0502020204030204" pitchFamily="34" charset="0"/>
                <a:cs typeface="Courier New" panose="02070309020205020404" pitchFamily="49" charset="0"/>
              </a:rPr>
              <a:t>subword</a:t>
            </a:r>
            <a:r>
              <a:rPr lang="en-US" sz="1200" kern="100" dirty="0">
                <a:solidFill>
                  <a:schemeClr val="tx1"/>
                </a:solidFill>
                <a:effectLst/>
                <a:latin typeface="+mn-lt"/>
                <a:ea typeface="Calibri" panose="020F0502020204030204" pitchFamily="34" charset="0"/>
                <a:cs typeface="Courier New" panose="02070309020205020404" pitchFamily="49" charset="0"/>
              </a:rPr>
              <a:t>-parallel dot-product CXU,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As well as the three level converters, 0-1, 0-2, and 1-2, and a level 2 Switch.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Our compelling end goal is a multi CPU, multi CXU, multi library, multi platform “</a:t>
            </a:r>
            <a:r>
              <a:rPr lang="en-US" sz="1200" kern="100" dirty="0" err="1">
                <a:solidFill>
                  <a:schemeClr val="tx1"/>
                </a:solidFill>
                <a:effectLst/>
                <a:latin typeface="+mn-lt"/>
                <a:ea typeface="Calibri" panose="020F0502020204030204" pitchFamily="34" charset="0"/>
                <a:cs typeface="Courier New" panose="02070309020205020404" pitchFamily="49" charset="0"/>
              </a:rPr>
              <a:t>plugfest</a:t>
            </a:r>
            <a:r>
              <a:rPr lang="en-US" sz="1200" kern="100" dirty="0">
                <a:solidFill>
                  <a:schemeClr val="tx1"/>
                </a:solidFill>
                <a:effectLst/>
                <a:latin typeface="+mn-lt"/>
                <a:ea typeface="Calibri" panose="020F0502020204030204" pitchFamily="34" charset="0"/>
                <a:cs typeface="Courier New" panose="02070309020205020404" pitchFamily="49" charset="0"/>
              </a:rPr>
              <a:t>”, but we still have much to design, implement, and test, to get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We've restarted discussion in RISC-V International’s SIG-SOFT-CPU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A renewed consensus will take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9 We hope to launch 2 task groups: an ISA one for a -</a:t>
            </a:r>
            <a:r>
              <a:rPr lang="en-US" sz="1200" kern="100" dirty="0" err="1">
                <a:solidFill>
                  <a:schemeClr val="tx1"/>
                </a:solidFill>
                <a:effectLst/>
                <a:latin typeface="+mn-lt"/>
                <a:ea typeface="Calibri" panose="020F0502020204030204" pitchFamily="34" charset="0"/>
                <a:cs typeface="Courier New" panose="02070309020205020404" pitchFamily="49" charset="0"/>
              </a:rPr>
              <a:t>Zicx</a:t>
            </a:r>
            <a:r>
              <a:rPr lang="en-US" sz="1200" kern="100" dirty="0">
                <a:solidFill>
                  <a:schemeClr val="tx1"/>
                </a:solidFill>
                <a:effectLst/>
                <a:latin typeface="+mn-lt"/>
                <a:ea typeface="Calibri" panose="020F0502020204030204" pitchFamily="34" charset="0"/>
                <a:cs typeface="Courier New" panose="02070309020205020404" pitchFamily="49" charset="0"/>
              </a:rPr>
              <a:t> specs, and a non-ISA one for CXU-LI.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10 We must overhaul the metadata chapter.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11 And build a CX runtime and a simple composer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12 We should discuss forward-looking V2 work, so we don’t paint ourselves into a corner with V1.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13 We need to add -</a:t>
            </a:r>
            <a:r>
              <a:rPr lang="en-US" sz="1200" kern="100" dirty="0" err="1">
                <a:solidFill>
                  <a:schemeClr val="tx1"/>
                </a:solidFill>
                <a:effectLst/>
                <a:latin typeface="+mn-lt"/>
                <a:ea typeface="Calibri" panose="020F0502020204030204" pitchFamily="34" charset="0"/>
                <a:cs typeface="Courier New" panose="02070309020205020404" pitchFamily="49" charset="0"/>
              </a:rPr>
              <a:t>Zicx</a:t>
            </a:r>
            <a:r>
              <a:rPr lang="en-US" sz="1200" kern="100" dirty="0">
                <a:solidFill>
                  <a:schemeClr val="tx1"/>
                </a:solidFill>
                <a:effectLst/>
                <a:latin typeface="+mn-lt"/>
                <a:ea typeface="Calibri" panose="020F0502020204030204" pitchFamily="34" charset="0"/>
                <a:cs typeface="Courier New" panose="02070309020205020404" pitchFamily="49" charset="0"/>
              </a:rPr>
              <a:t> and CXU-LI ports to a few open source RISC-V soft CPUs.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13 We need some </a:t>
            </a:r>
            <a:r>
              <a:rPr lang="en-US" sz="1200" kern="100" dirty="0" err="1">
                <a:solidFill>
                  <a:schemeClr val="tx1"/>
                </a:solidFill>
                <a:effectLst/>
                <a:latin typeface="+mn-lt"/>
                <a:ea typeface="Calibri" panose="020F0502020204030204" pitchFamily="34" charset="0"/>
                <a:cs typeface="Courier New" panose="02070309020205020404" pitchFamily="49" charset="0"/>
              </a:rPr>
              <a:t>some</a:t>
            </a:r>
            <a:r>
              <a:rPr lang="en-US" sz="1200" kern="100" dirty="0">
                <a:solidFill>
                  <a:schemeClr val="tx1"/>
                </a:solidFill>
                <a:effectLst/>
                <a:latin typeface="+mn-lt"/>
                <a:ea typeface="Calibri" panose="020F0502020204030204" pitchFamily="34" charset="0"/>
                <a:cs typeface="Courier New" panose="02070309020205020404" pitchFamily="49" charset="0"/>
              </a:rPr>
              <a:t> CX libraries that target our Zoo CXUs,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14 We need to add more CXU examples to the Zoo. Perhaps adapt some of the CFU Playground CFUs.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15 Much of this is prerequisite for the first demo of correct automatic composition of 1 CPU + 2 CXUs + CX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16 Then several more CPUs, custom extensions, CXUs, and CX libraries are needed to enable the mix-and-match plug fest.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17 Once we have first plug fest the composable extension ecosystem will be well underway and eventually its network effects will lead most CPU, custom extension, and library developer to adopt these common standards.</a:t>
            </a:r>
          </a:p>
        </p:txBody>
      </p:sp>
      <p:sp>
        <p:nvSpPr>
          <p:cNvPr id="4" name="Slide Number Placeholder 3"/>
          <p:cNvSpPr>
            <a:spLocks noGrp="1"/>
          </p:cNvSpPr>
          <p:nvPr>
            <p:ph type="sldNum" sz="quarter" idx="5"/>
          </p:nvPr>
        </p:nvSpPr>
        <p:spPr/>
        <p:txBody>
          <a:bodyPr/>
          <a:lstStyle/>
          <a:p>
            <a:fld id="{EB048A52-81A9-41CA-84E8-34886558D9A4}" type="slidenum">
              <a:rPr lang="en-US" smtClean="0"/>
              <a:t>53</a:t>
            </a:fld>
            <a:endParaRPr lang="en-US"/>
          </a:p>
        </p:txBody>
      </p:sp>
    </p:spTree>
    <p:extLst>
      <p:ext uri="{BB962C8B-B14F-4D97-AF65-F5344CB8AC3E}">
        <p14:creationId xmlns:p14="http://schemas.microsoft.com/office/powerpoint/2010/main" val="2373405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 Finally! One last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2 If you think the RISC-V ecosystem would be stronger if multiple agile composable custom extensions can coexist correctly in one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3 If you think it should be painless to add another composable extension into your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4 If you want every new RISC-V CPU core to have immediate access to a rich catalog of custom extension packages and extension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5 If you want applications that use composable extensions to just work, to keep working over the years, and to be easy to integrate new versions of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6 If you are concerned that RISC-V may be adding too many standard extensions to the enduring complexity of the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7 If you think we all ought to be able to share and build on each other’s good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8 If you think we need fewer silos and less fragmentation of the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9 Then I hope you will participate in or at least support our proposal to start new 2 new RISC-V International task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10 CX-ISA task group: ISA work to enable composable extensions, and CXU-LI task group: a logic interface for composable extensions hardware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11 For our part we will submit our draft composable extensions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12 So, what do you think? Do you have questions, suggestions ,or criticism?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13 Please let us know, via a GitHub repo issue, or (for now) in the RISC-V International SIG-SOFT-CPU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chemeClr val="tx1"/>
                </a:solidFill>
                <a:effectLst/>
                <a:latin typeface="+mn-lt"/>
                <a:ea typeface="Calibri" panose="020F0502020204030204" pitchFamily="34" charset="0"/>
                <a:cs typeface="Courier New" panose="02070309020205020404" pitchFamily="49" charset="0"/>
              </a:rPr>
              <a:t>14 I hope to see you there! Thank you very much for your interest, and have a great day.</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54</a:t>
            </a:fld>
            <a:endParaRPr lang="en-US"/>
          </a:p>
        </p:txBody>
      </p:sp>
    </p:spTree>
    <p:extLst>
      <p:ext uri="{BB962C8B-B14F-4D97-AF65-F5344CB8AC3E}">
        <p14:creationId xmlns:p14="http://schemas.microsoft.com/office/powerpoint/2010/main" val="10736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We also believe that guaranteed composable custom extensions can help keep RISC-V simple by reducing the pressure to add essential but domain-specific standard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Indeed we agree with this fellow whose soapbox is that a RISC-</a:t>
            </a:r>
            <a:r>
              <a:rPr lang="en-US" sz="1200" kern="100" dirty="0" err="1">
                <a:effectLst/>
                <a:latin typeface="+mn-lt"/>
                <a:ea typeface="Calibri" panose="020F0502020204030204" pitchFamily="34" charset="0"/>
                <a:cs typeface="Times New Roman" panose="02020603050405020304" pitchFamily="18" charset="0"/>
              </a:rPr>
              <a:t>Vextension</a:t>
            </a:r>
            <a:r>
              <a:rPr lang="en-US" sz="1200" kern="100" dirty="0">
                <a:effectLst/>
                <a:latin typeface="+mn-lt"/>
                <a:ea typeface="Calibri" panose="020F0502020204030204" pitchFamily="34" charset="0"/>
                <a:cs typeface="Times New Roman" panose="02020603050405020304" pitchFamily="18" charset="0"/>
              </a:rPr>
              <a:t> it can be a composable custom extension should only be a composable custom extension!</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6</a:t>
            </a:fld>
            <a:endParaRPr lang="en-US"/>
          </a:p>
        </p:txBody>
      </p:sp>
    </p:spTree>
    <p:extLst>
      <p:ext uri="{BB962C8B-B14F-4D97-AF65-F5344CB8AC3E}">
        <p14:creationId xmlns:p14="http://schemas.microsoft.com/office/powerpoint/2010/main" val="241703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There are three key elements or concepts necessary to understanding the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The first is a composable extension CX.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That's the interface contract of a composable custom extension.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It consists of the custom function instructions and the semantics of the custom extension, for example, the order the instructions must be issued.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It's immutable meaning once defined it must never change, and it's named with a unique 128-bit GUID.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Next is the composable extension unit CXU.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That's a modular reusable hardware core that implements one or more composable extensions.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8 Finally there's the composable extension library or CX lib.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9 That is software that first selects the current composable extension prior to issuing its custom instructions.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mn-lt"/>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7</a:t>
            </a:fld>
            <a:endParaRPr lang="en-US"/>
          </a:p>
        </p:txBody>
      </p:sp>
    </p:spTree>
    <p:extLst>
      <p:ext uri="{BB962C8B-B14F-4D97-AF65-F5344CB8AC3E}">
        <p14:creationId xmlns:p14="http://schemas.microsoft.com/office/powerpoint/2010/main" val="2129864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1 This shows how it all works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Alice is building a system on a chip.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3 She starts with a system manifest declaring her system shall have two CXU compliant CPUs, and a cryptography CXU, needed by her a cryptography library.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4 She obtains reusable packages for these cores and runs a Composer Tool which configures the cores and assembles them into processor complex according to the manifest.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5 The Composer also emits a System CXU Map with one entry indicating that the cryptography composable extension is available and is implemented by CXU number 0. &lt;&gt;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6 Alice's software application includes a crypt library and a compression.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7 The crypt library uses the runtime to discover that the cryptography extension is available and so it uses custom crypt instructions that issue to the Crypt CXU.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mn-lt"/>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8</a:t>
            </a:fld>
            <a:endParaRPr lang="en-US"/>
          </a:p>
        </p:txBody>
      </p:sp>
    </p:spTree>
    <p:extLst>
      <p:ext uri="{BB962C8B-B14F-4D97-AF65-F5344CB8AC3E}">
        <p14:creationId xmlns:p14="http://schemas.microsoft.com/office/powerpoint/2010/main" val="396382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1 </a:t>
            </a:r>
            <a:r>
              <a:rPr lang="en-US" sz="1200" kern="100" dirty="0">
                <a:effectLst/>
                <a:latin typeface="+mn-lt"/>
                <a:ea typeface="Calibri" panose="020F0502020204030204" pitchFamily="34" charset="0"/>
                <a:cs typeface="Times New Roman" panose="02020603050405020304" pitchFamily="18" charset="0"/>
              </a:rPr>
              <a:t>Next Alice updates the system manifest adding the compression extension package and rebuilds the system and System CXU MAP, adding a second entry for the compression extension and it’s CXU number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cs typeface="Times New Roman" panose="02020603050405020304" pitchFamily="18" charset="0"/>
              </a:rPr>
              <a:t>2 Now when Alice runs the application both the Crypt library and the compression library discover that their respective extensions are present each issues their custom instructions upon their respective extensions’ CXUs.</a:t>
            </a:r>
          </a:p>
          <a:p>
            <a:endParaRPr lang="en-US" dirty="0"/>
          </a:p>
        </p:txBody>
      </p:sp>
      <p:sp>
        <p:nvSpPr>
          <p:cNvPr id="4" name="Slide Number Placeholder 3"/>
          <p:cNvSpPr>
            <a:spLocks noGrp="1"/>
          </p:cNvSpPr>
          <p:nvPr>
            <p:ph type="sldNum" sz="quarter" idx="5"/>
          </p:nvPr>
        </p:nvSpPr>
        <p:spPr/>
        <p:txBody>
          <a:bodyPr/>
          <a:lstStyle/>
          <a:p>
            <a:fld id="{EB048A52-81A9-41CA-84E8-34886558D9A4}" type="slidenum">
              <a:rPr lang="en-US" smtClean="0"/>
              <a:t>9</a:t>
            </a:fld>
            <a:endParaRPr lang="en-US"/>
          </a:p>
        </p:txBody>
      </p:sp>
    </p:spTree>
    <p:extLst>
      <p:ext uri="{BB962C8B-B14F-4D97-AF65-F5344CB8AC3E}">
        <p14:creationId xmlns:p14="http://schemas.microsoft.com/office/powerpoint/2010/main" val="33584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204F-22DF-7F3F-3237-C6E36D62FFD7}"/>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EE530B7-C483-E4EA-A128-756CCE992C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4883DD7-3175-C199-0EC1-A905432C227F}"/>
              </a:ext>
            </a:extLst>
          </p:cNvPr>
          <p:cNvSpPr>
            <a:spLocks noGrp="1"/>
          </p:cNvSpPr>
          <p:nvPr>
            <p:ph type="dt" sz="half" idx="10"/>
          </p:nvPr>
        </p:nvSpPr>
        <p:spPr/>
        <p:txBody>
          <a:bodyPr/>
          <a:lstStyle>
            <a:lvl1pPr>
              <a:defRPr/>
            </a:lvl1pPr>
          </a:lstStyle>
          <a:p>
            <a:r>
              <a:rPr lang="en-US" dirty="0"/>
              <a:t>Aug 6, 2023</a:t>
            </a:r>
          </a:p>
        </p:txBody>
      </p:sp>
      <p:sp>
        <p:nvSpPr>
          <p:cNvPr id="5" name="Footer Placeholder 4">
            <a:extLst>
              <a:ext uri="{FF2B5EF4-FFF2-40B4-BE49-F238E27FC236}">
                <a16:creationId xmlns:a16="http://schemas.microsoft.com/office/drawing/2014/main" id="{1FA2A4EA-CF86-B664-2FA6-ABF1945FE0B4}"/>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BA7F3861-E7B2-F09C-FD83-D7C0D98A9BEE}"/>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7963523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50A3-78D5-8C5E-DBA2-E76F78915F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01519E-098E-99AE-8CA9-BACA71949A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B6F5E-4774-1F15-3B5F-A24901468533}"/>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DDF792FE-CDB1-A79A-8BE9-7C1CAD627EE0}"/>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E2F7E041-B21F-DC1D-565A-CCE8DB69C424}"/>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3625221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8DDE0B-9353-D259-D66D-5331D96604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FBD4C1-6D6F-ABE7-A5FC-D37A6F346E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F6FBE8-353A-4B9B-937E-6ED563AB7493}"/>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D56DAD37-EF24-D508-DC7A-AB8E3E526F9E}"/>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1443ABBC-4DB7-BE83-636B-27892F5DE612}"/>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1603866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6978-6804-59D0-B929-08B604B6D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D5CB3C-AA9A-5A34-8A22-3604D24A4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D5E3A-F367-ED24-AE92-EFD98F7D9F58}"/>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A90DD9AB-9D58-6C0A-F014-8496BA1890AF}"/>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9BDCC3B8-8E52-5B8D-979A-E3434DD872CC}"/>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2266737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AE02-07F4-DC32-97D2-8BCCC1D6CD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9DA421-F5FE-9F10-4766-A1EF7310E9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AD4861-324E-63DA-9D64-6B9CE2691067}"/>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0C56C91D-1478-001F-8288-6FAEEC593E22}"/>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1D5D9032-AF81-D321-BC23-C3BDAFFF6DB3}"/>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54373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C5C6-6480-C395-A802-1898C74B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C1526-8618-BA3F-4DAC-BDE72B443A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71F5C1-309D-0ACB-4731-F03A88139A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37066D-D5BF-CCA1-76E8-33B8EACB91CE}"/>
              </a:ext>
            </a:extLst>
          </p:cNvPr>
          <p:cNvSpPr>
            <a:spLocks noGrp="1"/>
          </p:cNvSpPr>
          <p:nvPr>
            <p:ph type="dt" sz="half" idx="10"/>
          </p:nvPr>
        </p:nvSpPr>
        <p:spPr/>
        <p:txBody>
          <a:bodyPr/>
          <a:lstStyle/>
          <a:p>
            <a:r>
              <a:rPr lang="en-US" dirty="0"/>
              <a:t>Aug 6, 2023</a:t>
            </a:r>
          </a:p>
        </p:txBody>
      </p:sp>
      <p:sp>
        <p:nvSpPr>
          <p:cNvPr id="6" name="Footer Placeholder 5">
            <a:extLst>
              <a:ext uri="{FF2B5EF4-FFF2-40B4-BE49-F238E27FC236}">
                <a16:creationId xmlns:a16="http://schemas.microsoft.com/office/drawing/2014/main" id="{6ECE48C4-5CD9-8F92-1664-EF631E0274B4}"/>
              </a:ext>
            </a:extLst>
          </p:cNvPr>
          <p:cNvSpPr>
            <a:spLocks noGrp="1"/>
          </p:cNvSpPr>
          <p:nvPr>
            <p:ph type="ftr" sz="quarter" idx="11"/>
          </p:nvPr>
        </p:nvSpPr>
        <p:spPr/>
        <p:txBody>
          <a:bodyPr/>
          <a:lstStyle/>
          <a:p>
            <a:r>
              <a:rPr lang="en-US" dirty="0"/>
              <a:t>CX Spec</a:t>
            </a:r>
          </a:p>
        </p:txBody>
      </p:sp>
      <p:sp>
        <p:nvSpPr>
          <p:cNvPr id="7" name="Slide Number Placeholder 6">
            <a:extLst>
              <a:ext uri="{FF2B5EF4-FFF2-40B4-BE49-F238E27FC236}">
                <a16:creationId xmlns:a16="http://schemas.microsoft.com/office/drawing/2014/main" id="{DD959A7B-80F3-329D-541D-37486EBB840E}"/>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4113532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0FAB-57DF-BD68-3000-EBC2000BB3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91EED8-5FB2-B35D-406C-BCCFDA199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823CC5-73B2-BAED-FF62-A5A685FB46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FD7AFF-11B5-D41A-3BA9-A237F45C03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197D1B-AFCD-6942-0804-7D4EA845A5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A408D5-2206-C274-E92E-2D16E9C5439B}"/>
              </a:ext>
            </a:extLst>
          </p:cNvPr>
          <p:cNvSpPr>
            <a:spLocks noGrp="1"/>
          </p:cNvSpPr>
          <p:nvPr>
            <p:ph type="dt" sz="half" idx="10"/>
          </p:nvPr>
        </p:nvSpPr>
        <p:spPr/>
        <p:txBody>
          <a:bodyPr/>
          <a:lstStyle/>
          <a:p>
            <a:r>
              <a:rPr lang="en-US" dirty="0"/>
              <a:t>Aug 6, 2023</a:t>
            </a:r>
          </a:p>
        </p:txBody>
      </p:sp>
      <p:sp>
        <p:nvSpPr>
          <p:cNvPr id="8" name="Footer Placeholder 7">
            <a:extLst>
              <a:ext uri="{FF2B5EF4-FFF2-40B4-BE49-F238E27FC236}">
                <a16:creationId xmlns:a16="http://schemas.microsoft.com/office/drawing/2014/main" id="{B27C9D8C-2000-51B4-3C43-D324022432DA}"/>
              </a:ext>
            </a:extLst>
          </p:cNvPr>
          <p:cNvSpPr>
            <a:spLocks noGrp="1"/>
          </p:cNvSpPr>
          <p:nvPr>
            <p:ph type="ftr" sz="quarter" idx="11"/>
          </p:nvPr>
        </p:nvSpPr>
        <p:spPr/>
        <p:txBody>
          <a:bodyPr/>
          <a:lstStyle/>
          <a:p>
            <a:r>
              <a:rPr lang="en-US" dirty="0"/>
              <a:t>CX Spec</a:t>
            </a:r>
          </a:p>
        </p:txBody>
      </p:sp>
      <p:sp>
        <p:nvSpPr>
          <p:cNvPr id="9" name="Slide Number Placeholder 8">
            <a:extLst>
              <a:ext uri="{FF2B5EF4-FFF2-40B4-BE49-F238E27FC236}">
                <a16:creationId xmlns:a16="http://schemas.microsoft.com/office/drawing/2014/main" id="{531FCCE8-4BAA-E16A-30D1-DD438CE5F11A}"/>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17232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A94-1252-70F8-1307-69B0D8E25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2407DD-19D2-9669-7842-AB206FEDF359}"/>
              </a:ext>
            </a:extLst>
          </p:cNvPr>
          <p:cNvSpPr>
            <a:spLocks noGrp="1"/>
          </p:cNvSpPr>
          <p:nvPr>
            <p:ph type="dt" sz="half" idx="10"/>
          </p:nvPr>
        </p:nvSpPr>
        <p:spPr/>
        <p:txBody>
          <a:bodyPr/>
          <a:lstStyle/>
          <a:p>
            <a:r>
              <a:rPr lang="en-US" dirty="0"/>
              <a:t>Aug 6, 2023</a:t>
            </a:r>
          </a:p>
        </p:txBody>
      </p:sp>
      <p:sp>
        <p:nvSpPr>
          <p:cNvPr id="4" name="Footer Placeholder 3">
            <a:extLst>
              <a:ext uri="{FF2B5EF4-FFF2-40B4-BE49-F238E27FC236}">
                <a16:creationId xmlns:a16="http://schemas.microsoft.com/office/drawing/2014/main" id="{9F370B32-EEC8-7E9D-F8B9-D1E9E610B46E}"/>
              </a:ext>
            </a:extLst>
          </p:cNvPr>
          <p:cNvSpPr>
            <a:spLocks noGrp="1"/>
          </p:cNvSpPr>
          <p:nvPr>
            <p:ph type="ftr" sz="quarter" idx="11"/>
          </p:nvPr>
        </p:nvSpPr>
        <p:spPr/>
        <p:txBody>
          <a:bodyPr/>
          <a:lstStyle/>
          <a:p>
            <a:r>
              <a:rPr lang="en-US" dirty="0"/>
              <a:t>CX Spec</a:t>
            </a:r>
          </a:p>
        </p:txBody>
      </p:sp>
      <p:sp>
        <p:nvSpPr>
          <p:cNvPr id="5" name="Slide Number Placeholder 4">
            <a:extLst>
              <a:ext uri="{FF2B5EF4-FFF2-40B4-BE49-F238E27FC236}">
                <a16:creationId xmlns:a16="http://schemas.microsoft.com/office/drawing/2014/main" id="{6C32B0B6-D311-A329-E930-01239941F434}"/>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1398518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F26402-A3DC-003C-B451-B3A7470A6170}"/>
              </a:ext>
            </a:extLst>
          </p:cNvPr>
          <p:cNvSpPr>
            <a:spLocks noGrp="1"/>
          </p:cNvSpPr>
          <p:nvPr>
            <p:ph type="dt" sz="half" idx="10"/>
          </p:nvPr>
        </p:nvSpPr>
        <p:spPr/>
        <p:txBody>
          <a:bodyPr/>
          <a:lstStyle/>
          <a:p>
            <a:r>
              <a:rPr lang="en-US" dirty="0"/>
              <a:t>Aug 6, 2023</a:t>
            </a:r>
          </a:p>
        </p:txBody>
      </p:sp>
      <p:sp>
        <p:nvSpPr>
          <p:cNvPr id="3" name="Footer Placeholder 2">
            <a:extLst>
              <a:ext uri="{FF2B5EF4-FFF2-40B4-BE49-F238E27FC236}">
                <a16:creationId xmlns:a16="http://schemas.microsoft.com/office/drawing/2014/main" id="{A05B9056-B079-79D9-E8FE-AD0CCFCB812A}"/>
              </a:ext>
            </a:extLst>
          </p:cNvPr>
          <p:cNvSpPr>
            <a:spLocks noGrp="1"/>
          </p:cNvSpPr>
          <p:nvPr>
            <p:ph type="ftr" sz="quarter" idx="11"/>
          </p:nvPr>
        </p:nvSpPr>
        <p:spPr/>
        <p:txBody>
          <a:bodyPr/>
          <a:lstStyle/>
          <a:p>
            <a:r>
              <a:rPr lang="en-US" dirty="0"/>
              <a:t>CX Spec</a:t>
            </a:r>
          </a:p>
        </p:txBody>
      </p:sp>
      <p:sp>
        <p:nvSpPr>
          <p:cNvPr id="4" name="Slide Number Placeholder 3">
            <a:extLst>
              <a:ext uri="{FF2B5EF4-FFF2-40B4-BE49-F238E27FC236}">
                <a16:creationId xmlns:a16="http://schemas.microsoft.com/office/drawing/2014/main" id="{BDC9D4BC-D714-1CED-836A-699E5767401B}"/>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3452923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B6AF-BE04-0310-EA76-60B02B7F9A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09E9A1-777E-03E4-DA3B-B2F2A2C52F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1C35CE-ADCD-75A4-E9A6-F33372275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FD1D1-6988-A5DA-CCA9-D7AB31999F27}"/>
              </a:ext>
            </a:extLst>
          </p:cNvPr>
          <p:cNvSpPr>
            <a:spLocks noGrp="1"/>
          </p:cNvSpPr>
          <p:nvPr>
            <p:ph type="dt" sz="half" idx="10"/>
          </p:nvPr>
        </p:nvSpPr>
        <p:spPr/>
        <p:txBody>
          <a:bodyPr/>
          <a:lstStyle/>
          <a:p>
            <a:r>
              <a:rPr lang="en-US" dirty="0"/>
              <a:t>Aug 6, 2023</a:t>
            </a:r>
          </a:p>
        </p:txBody>
      </p:sp>
      <p:sp>
        <p:nvSpPr>
          <p:cNvPr id="6" name="Footer Placeholder 5">
            <a:extLst>
              <a:ext uri="{FF2B5EF4-FFF2-40B4-BE49-F238E27FC236}">
                <a16:creationId xmlns:a16="http://schemas.microsoft.com/office/drawing/2014/main" id="{F866648E-3085-2D1C-519F-8D90368C4199}"/>
              </a:ext>
            </a:extLst>
          </p:cNvPr>
          <p:cNvSpPr>
            <a:spLocks noGrp="1"/>
          </p:cNvSpPr>
          <p:nvPr>
            <p:ph type="ftr" sz="quarter" idx="11"/>
          </p:nvPr>
        </p:nvSpPr>
        <p:spPr/>
        <p:txBody>
          <a:bodyPr/>
          <a:lstStyle/>
          <a:p>
            <a:r>
              <a:rPr lang="en-US" dirty="0"/>
              <a:t>CX Spec</a:t>
            </a:r>
          </a:p>
        </p:txBody>
      </p:sp>
      <p:sp>
        <p:nvSpPr>
          <p:cNvPr id="7" name="Slide Number Placeholder 6">
            <a:extLst>
              <a:ext uri="{FF2B5EF4-FFF2-40B4-BE49-F238E27FC236}">
                <a16:creationId xmlns:a16="http://schemas.microsoft.com/office/drawing/2014/main" id="{787DBFB6-7CCF-DF8B-C2F9-1A7C53335B32}"/>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586423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44F6-113B-132A-D621-1E5694D500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3796C4-C4A0-1411-2F9E-14FDEAC74B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77F543-2CE4-FF41-3F7A-E1740226F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C5F8D-F946-9D74-6720-A01A5A76A52A}"/>
              </a:ext>
            </a:extLst>
          </p:cNvPr>
          <p:cNvSpPr>
            <a:spLocks noGrp="1"/>
          </p:cNvSpPr>
          <p:nvPr>
            <p:ph type="dt" sz="half" idx="10"/>
          </p:nvPr>
        </p:nvSpPr>
        <p:spPr/>
        <p:txBody>
          <a:bodyPr/>
          <a:lstStyle/>
          <a:p>
            <a:r>
              <a:rPr lang="en-US" dirty="0"/>
              <a:t>Aug 6, 2023</a:t>
            </a:r>
          </a:p>
        </p:txBody>
      </p:sp>
      <p:sp>
        <p:nvSpPr>
          <p:cNvPr id="6" name="Footer Placeholder 5">
            <a:extLst>
              <a:ext uri="{FF2B5EF4-FFF2-40B4-BE49-F238E27FC236}">
                <a16:creationId xmlns:a16="http://schemas.microsoft.com/office/drawing/2014/main" id="{6A205FEC-BC33-48A2-1B58-65FCB24382F3}"/>
              </a:ext>
            </a:extLst>
          </p:cNvPr>
          <p:cNvSpPr>
            <a:spLocks noGrp="1"/>
          </p:cNvSpPr>
          <p:nvPr>
            <p:ph type="ftr" sz="quarter" idx="11"/>
          </p:nvPr>
        </p:nvSpPr>
        <p:spPr/>
        <p:txBody>
          <a:bodyPr/>
          <a:lstStyle/>
          <a:p>
            <a:r>
              <a:rPr lang="en-US" dirty="0"/>
              <a:t>CX Spec</a:t>
            </a:r>
          </a:p>
        </p:txBody>
      </p:sp>
      <p:sp>
        <p:nvSpPr>
          <p:cNvPr id="7" name="Slide Number Placeholder 6">
            <a:extLst>
              <a:ext uri="{FF2B5EF4-FFF2-40B4-BE49-F238E27FC236}">
                <a16:creationId xmlns:a16="http://schemas.microsoft.com/office/drawing/2014/main" id="{2AB155BD-43DA-EAE7-7FDB-8465A92B9815}"/>
              </a:ext>
            </a:extLst>
          </p:cNvPr>
          <p:cNvSpPr>
            <a:spLocks noGrp="1"/>
          </p:cNvSpPr>
          <p:nvPr>
            <p:ph type="sldNum" sz="quarter" idx="12"/>
          </p:nvPr>
        </p:nvSpPr>
        <p:spPr/>
        <p:txBody>
          <a:bodyPr/>
          <a:lstStyle/>
          <a:p>
            <a:fld id="{0F4AB399-865D-4BE1-9079-4962ECA64CB8}" type="slidenum">
              <a:rPr lang="en-US" smtClean="0"/>
              <a:t>‹#›</a:t>
            </a:fld>
            <a:endParaRPr lang="en-US"/>
          </a:p>
        </p:txBody>
      </p:sp>
    </p:spTree>
    <p:extLst>
      <p:ext uri="{BB962C8B-B14F-4D97-AF65-F5344CB8AC3E}">
        <p14:creationId xmlns:p14="http://schemas.microsoft.com/office/powerpoint/2010/main" val="946069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99722-DCFB-7ED2-C6A2-55E6572A81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34829-34D5-A686-3BF3-D5C8E06A8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D5617-402B-3E51-58AF-4D64834719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Aug 6, 2023</a:t>
            </a:r>
          </a:p>
        </p:txBody>
      </p:sp>
      <p:sp>
        <p:nvSpPr>
          <p:cNvPr id="5" name="Footer Placeholder 4">
            <a:extLst>
              <a:ext uri="{FF2B5EF4-FFF2-40B4-BE49-F238E27FC236}">
                <a16:creationId xmlns:a16="http://schemas.microsoft.com/office/drawing/2014/main" id="{3670B58B-C9B6-761E-1FFD-F9BB0FC744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CX Spec</a:t>
            </a:r>
          </a:p>
        </p:txBody>
      </p:sp>
      <p:sp>
        <p:nvSpPr>
          <p:cNvPr id="6" name="Slide Number Placeholder 5">
            <a:extLst>
              <a:ext uri="{FF2B5EF4-FFF2-40B4-BE49-F238E27FC236}">
                <a16:creationId xmlns:a16="http://schemas.microsoft.com/office/drawing/2014/main" id="{6F9613A4-66FD-DD1E-E504-9EAC5E9760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AB399-865D-4BE1-9079-4962ECA64CB8}" type="slidenum">
              <a:rPr lang="en-US" smtClean="0"/>
              <a:t>‹#›</a:t>
            </a:fld>
            <a:endParaRPr lang="en-US"/>
          </a:p>
        </p:txBody>
      </p:sp>
    </p:spTree>
    <p:extLst>
      <p:ext uri="{BB962C8B-B14F-4D97-AF65-F5344CB8AC3E}">
        <p14:creationId xmlns:p14="http://schemas.microsoft.com/office/powerpoint/2010/main" val="2970923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7.sv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5.sv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grayresearch/CX"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9E1C-37DC-DB17-1D64-71152F6CC900}"/>
              </a:ext>
            </a:extLst>
          </p:cNvPr>
          <p:cNvSpPr>
            <a:spLocks noGrp="1"/>
          </p:cNvSpPr>
          <p:nvPr>
            <p:ph type="ctrTitle"/>
          </p:nvPr>
        </p:nvSpPr>
        <p:spPr>
          <a:xfrm>
            <a:off x="104775" y="1122363"/>
            <a:ext cx="11904608" cy="2114550"/>
          </a:xfrm>
        </p:spPr>
        <p:txBody>
          <a:bodyPr>
            <a:normAutofit/>
          </a:bodyPr>
          <a:lstStyle/>
          <a:p>
            <a:r>
              <a:rPr lang="en-US" sz="4800" dirty="0"/>
              <a:t>Design and Rationale of the Draft Proposed</a:t>
            </a:r>
            <a:br>
              <a:rPr lang="en-US" sz="4800" dirty="0"/>
            </a:br>
            <a:r>
              <a:rPr lang="en-US" sz="4800" dirty="0"/>
              <a:t>RISC-V Composable Custom Extensions Spec</a:t>
            </a:r>
            <a:br>
              <a:rPr lang="en-US" sz="4800" dirty="0"/>
            </a:br>
            <a:r>
              <a:rPr lang="en-US" sz="1800" i="1" dirty="0"/>
              <a:t>v.2023-08-06</a:t>
            </a:r>
            <a:endParaRPr lang="en-US" sz="4800" i="1" dirty="0"/>
          </a:p>
        </p:txBody>
      </p:sp>
      <p:sp>
        <p:nvSpPr>
          <p:cNvPr id="3" name="Subtitle 2">
            <a:extLst>
              <a:ext uri="{FF2B5EF4-FFF2-40B4-BE49-F238E27FC236}">
                <a16:creationId xmlns:a16="http://schemas.microsoft.com/office/drawing/2014/main" id="{E73A79EC-B73C-8063-61FA-D0FE33E6A536}"/>
              </a:ext>
            </a:extLst>
          </p:cNvPr>
          <p:cNvSpPr>
            <a:spLocks noGrp="1"/>
          </p:cNvSpPr>
          <p:nvPr>
            <p:ph type="subTitle" idx="1"/>
          </p:nvPr>
        </p:nvSpPr>
        <p:spPr>
          <a:xfrm>
            <a:off x="1524000" y="3429000"/>
            <a:ext cx="9144000" cy="1655762"/>
          </a:xfrm>
        </p:spPr>
        <p:txBody>
          <a:bodyPr/>
          <a:lstStyle/>
          <a:p>
            <a:r>
              <a:rPr lang="en-US" sz="3200" dirty="0"/>
              <a:t>Jan Gray</a:t>
            </a:r>
            <a:br>
              <a:rPr lang="en-US" dirty="0"/>
            </a:br>
            <a:r>
              <a:rPr lang="en-US" dirty="0" err="1"/>
              <a:t>Gray</a:t>
            </a:r>
            <a:r>
              <a:rPr lang="en-US" dirty="0"/>
              <a:t> Research LLC</a:t>
            </a:r>
            <a:br>
              <a:rPr lang="en-US" dirty="0"/>
            </a:br>
            <a:r>
              <a:rPr lang="en-US" dirty="0"/>
              <a:t>jan@fpga.org</a:t>
            </a:r>
          </a:p>
        </p:txBody>
      </p:sp>
      <p:sp>
        <p:nvSpPr>
          <p:cNvPr id="5" name="TextBox 4">
            <a:extLst>
              <a:ext uri="{FF2B5EF4-FFF2-40B4-BE49-F238E27FC236}">
                <a16:creationId xmlns:a16="http://schemas.microsoft.com/office/drawing/2014/main" id="{BACFDF05-439D-8141-FE2C-4B8E43337DA6}"/>
              </a:ext>
            </a:extLst>
          </p:cNvPr>
          <p:cNvSpPr txBox="1"/>
          <p:nvPr/>
        </p:nvSpPr>
        <p:spPr>
          <a:xfrm>
            <a:off x="2782121" y="5212105"/>
            <a:ext cx="6627757" cy="461665"/>
          </a:xfrm>
          <a:prstGeom prst="rect">
            <a:avLst/>
          </a:prstGeom>
          <a:noFill/>
        </p:spPr>
        <p:txBody>
          <a:bodyPr wrap="square">
            <a:spAutoFit/>
          </a:bodyPr>
          <a:lstStyle/>
          <a:p>
            <a:pPr algn="ctr"/>
            <a:r>
              <a:rPr lang="en-US" sz="2400" dirty="0">
                <a:highlight>
                  <a:srgbClr val="FFFF00"/>
                </a:highlight>
              </a:rPr>
              <a:t>SPEC: https://github.com/grayresearch/CX/</a:t>
            </a:r>
          </a:p>
        </p:txBody>
      </p:sp>
      <p:sp>
        <p:nvSpPr>
          <p:cNvPr id="6" name="Date Placeholder 5">
            <a:extLst>
              <a:ext uri="{FF2B5EF4-FFF2-40B4-BE49-F238E27FC236}">
                <a16:creationId xmlns:a16="http://schemas.microsoft.com/office/drawing/2014/main" id="{4855B95A-4908-EC97-7012-268D8905F534}"/>
              </a:ext>
            </a:extLst>
          </p:cNvPr>
          <p:cNvSpPr>
            <a:spLocks noGrp="1"/>
          </p:cNvSpPr>
          <p:nvPr>
            <p:ph type="dt" sz="half" idx="10"/>
          </p:nvPr>
        </p:nvSpPr>
        <p:spPr/>
        <p:txBody>
          <a:bodyPr/>
          <a:lstStyle/>
          <a:p>
            <a:r>
              <a:rPr lang="en-US" dirty="0"/>
              <a:t>Aug 6, 2023</a:t>
            </a:r>
          </a:p>
        </p:txBody>
      </p:sp>
      <p:sp>
        <p:nvSpPr>
          <p:cNvPr id="7" name="Footer Placeholder 6">
            <a:extLst>
              <a:ext uri="{FF2B5EF4-FFF2-40B4-BE49-F238E27FC236}">
                <a16:creationId xmlns:a16="http://schemas.microsoft.com/office/drawing/2014/main" id="{2455039C-E844-5368-F0ED-FEBBB9753D6F}"/>
              </a:ext>
            </a:extLst>
          </p:cNvPr>
          <p:cNvSpPr>
            <a:spLocks noGrp="1"/>
          </p:cNvSpPr>
          <p:nvPr>
            <p:ph type="ftr" sz="quarter" idx="11"/>
          </p:nvPr>
        </p:nvSpPr>
        <p:spPr/>
        <p:txBody>
          <a:bodyPr/>
          <a:lstStyle/>
          <a:p>
            <a:r>
              <a:rPr lang="en-US" dirty="0"/>
              <a:t>CX Spec</a:t>
            </a:r>
          </a:p>
        </p:txBody>
      </p:sp>
      <p:sp>
        <p:nvSpPr>
          <p:cNvPr id="8" name="Slide Number Placeholder 7">
            <a:extLst>
              <a:ext uri="{FF2B5EF4-FFF2-40B4-BE49-F238E27FC236}">
                <a16:creationId xmlns:a16="http://schemas.microsoft.com/office/drawing/2014/main" id="{7B95E78A-A120-91DE-598B-40B41114698A}"/>
              </a:ext>
            </a:extLst>
          </p:cNvPr>
          <p:cNvSpPr>
            <a:spLocks noGrp="1"/>
          </p:cNvSpPr>
          <p:nvPr>
            <p:ph type="sldNum" sz="quarter" idx="12"/>
          </p:nvPr>
        </p:nvSpPr>
        <p:spPr/>
        <p:txBody>
          <a:bodyPr/>
          <a:lstStyle/>
          <a:p>
            <a:fld id="{0F4AB399-865D-4BE1-9079-4962ECA64CB8}" type="slidenum">
              <a:rPr lang="en-US" smtClean="0"/>
              <a:t>1</a:t>
            </a:fld>
            <a:endParaRPr lang="en-US"/>
          </a:p>
        </p:txBody>
      </p:sp>
    </p:spTree>
    <p:extLst>
      <p:ext uri="{BB962C8B-B14F-4D97-AF65-F5344CB8AC3E}">
        <p14:creationId xmlns:p14="http://schemas.microsoft.com/office/powerpoint/2010/main" val="2247048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E0C2-EBF5-511C-C477-F2084C4A5335}"/>
              </a:ext>
            </a:extLst>
          </p:cNvPr>
          <p:cNvSpPr>
            <a:spLocks noGrp="1"/>
          </p:cNvSpPr>
          <p:nvPr>
            <p:ph type="title"/>
          </p:nvPr>
        </p:nvSpPr>
        <p:spPr>
          <a:effectLst/>
        </p:spPr>
        <p:txBody>
          <a:bodyPr/>
          <a:lstStyle/>
          <a:p>
            <a:r>
              <a:rPr lang="en-US" dirty="0"/>
              <a:t>Bob’s SoC</a:t>
            </a:r>
          </a:p>
        </p:txBody>
      </p:sp>
      <p:sp>
        <p:nvSpPr>
          <p:cNvPr id="4" name="Date Placeholder 3">
            <a:extLst>
              <a:ext uri="{FF2B5EF4-FFF2-40B4-BE49-F238E27FC236}">
                <a16:creationId xmlns:a16="http://schemas.microsoft.com/office/drawing/2014/main" id="{EA6D3059-D0F7-4644-0E7D-8B777F5FC4E4}"/>
              </a:ext>
            </a:extLst>
          </p:cNvPr>
          <p:cNvSpPr>
            <a:spLocks noGrp="1"/>
          </p:cNvSpPr>
          <p:nvPr>
            <p:ph type="dt" sz="half" idx="10"/>
          </p:nvPr>
        </p:nvSpPr>
        <p:spPr>
          <a:effectLst/>
        </p:spPr>
        <p:txBody>
          <a:bodyPr/>
          <a:lstStyle/>
          <a:p>
            <a:r>
              <a:rPr lang="en-US" dirty="0"/>
              <a:t>Aug 6, 2023</a:t>
            </a:r>
          </a:p>
        </p:txBody>
      </p:sp>
      <p:sp>
        <p:nvSpPr>
          <p:cNvPr id="5" name="Footer Placeholder 4">
            <a:extLst>
              <a:ext uri="{FF2B5EF4-FFF2-40B4-BE49-F238E27FC236}">
                <a16:creationId xmlns:a16="http://schemas.microsoft.com/office/drawing/2014/main" id="{B1487D89-979D-B370-143E-73495AD3646D}"/>
              </a:ext>
            </a:extLst>
          </p:cNvPr>
          <p:cNvSpPr>
            <a:spLocks noGrp="1"/>
          </p:cNvSpPr>
          <p:nvPr>
            <p:ph type="ftr" sz="quarter" idx="11"/>
          </p:nvPr>
        </p:nvSpPr>
        <p:spPr>
          <a:effectLst/>
        </p:spPr>
        <p:txBody>
          <a:bodyPr/>
          <a:lstStyle/>
          <a:p>
            <a:r>
              <a:rPr lang="en-US" dirty="0"/>
              <a:t>CX Spec</a:t>
            </a:r>
          </a:p>
        </p:txBody>
      </p:sp>
      <p:sp>
        <p:nvSpPr>
          <p:cNvPr id="6" name="Slide Number Placeholder 5">
            <a:extLst>
              <a:ext uri="{FF2B5EF4-FFF2-40B4-BE49-F238E27FC236}">
                <a16:creationId xmlns:a16="http://schemas.microsoft.com/office/drawing/2014/main" id="{2F107A6D-E80F-FB41-DFFE-5B70BBBEDDDF}"/>
              </a:ext>
            </a:extLst>
          </p:cNvPr>
          <p:cNvSpPr>
            <a:spLocks noGrp="1"/>
          </p:cNvSpPr>
          <p:nvPr>
            <p:ph type="sldNum" sz="quarter" idx="12"/>
          </p:nvPr>
        </p:nvSpPr>
        <p:spPr>
          <a:effectLst/>
        </p:spPr>
        <p:txBody>
          <a:bodyPr/>
          <a:lstStyle/>
          <a:p>
            <a:fld id="{0F4AB399-865D-4BE1-9079-4962ECA64CB8}" type="slidenum">
              <a:rPr lang="en-US" smtClean="0"/>
              <a:t>10</a:t>
            </a:fld>
            <a:endParaRPr lang="en-US"/>
          </a:p>
        </p:txBody>
      </p:sp>
      <p:sp>
        <p:nvSpPr>
          <p:cNvPr id="8" name="Rectangle 7">
            <a:extLst>
              <a:ext uri="{FF2B5EF4-FFF2-40B4-BE49-F238E27FC236}">
                <a16:creationId xmlns:a16="http://schemas.microsoft.com/office/drawing/2014/main" id="{BEF48E27-A407-76E1-71D9-6D1F751EF743}"/>
              </a:ext>
            </a:extLst>
          </p:cNvPr>
          <p:cNvSpPr/>
          <p:nvPr/>
        </p:nvSpPr>
        <p:spPr>
          <a:xfrm>
            <a:off x="7130655" y="4216590"/>
            <a:ext cx="3481815" cy="2124905"/>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b"/>
          <a:lstStyle/>
          <a:p>
            <a:pPr algn="ctr"/>
            <a:r>
              <a:rPr lang="en-US" sz="1600" i="1" dirty="0"/>
              <a:t>Accelerated Application</a:t>
            </a:r>
            <a:br>
              <a:rPr lang="en-US" sz="1600" i="1" dirty="0"/>
            </a:br>
            <a:r>
              <a:rPr lang="en-US" sz="1600" i="1" dirty="0"/>
              <a:t>(Composed Software)</a:t>
            </a:r>
          </a:p>
        </p:txBody>
      </p:sp>
      <p:sp>
        <p:nvSpPr>
          <p:cNvPr id="9" name="Rectangle 8">
            <a:extLst>
              <a:ext uri="{FF2B5EF4-FFF2-40B4-BE49-F238E27FC236}">
                <a16:creationId xmlns:a16="http://schemas.microsoft.com/office/drawing/2014/main" id="{523CCAD6-1E40-E427-8BB6-40E472BFD853}"/>
              </a:ext>
            </a:extLst>
          </p:cNvPr>
          <p:cNvSpPr/>
          <p:nvPr/>
        </p:nvSpPr>
        <p:spPr>
          <a:xfrm>
            <a:off x="1591418" y="4204924"/>
            <a:ext cx="5372464" cy="2136570"/>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b"/>
          <a:lstStyle/>
          <a:p>
            <a:pPr algn="ctr"/>
            <a:r>
              <a:rPr lang="en-US" sz="1600" i="1" dirty="0"/>
              <a:t>Accelerated System</a:t>
            </a:r>
            <a:br>
              <a:rPr lang="en-US" sz="1600" i="1" dirty="0"/>
            </a:br>
            <a:r>
              <a:rPr lang="en-US" sz="1600" i="1" dirty="0"/>
              <a:t>(Composed Hardware)</a:t>
            </a:r>
          </a:p>
        </p:txBody>
      </p:sp>
      <p:sp>
        <p:nvSpPr>
          <p:cNvPr id="10" name="Rectangle 9">
            <a:extLst>
              <a:ext uri="{FF2B5EF4-FFF2-40B4-BE49-F238E27FC236}">
                <a16:creationId xmlns:a16="http://schemas.microsoft.com/office/drawing/2014/main" id="{185163DF-6D15-ED38-F5BA-6500734983F5}"/>
              </a:ext>
            </a:extLst>
          </p:cNvPr>
          <p:cNvSpPr/>
          <p:nvPr/>
        </p:nvSpPr>
        <p:spPr>
          <a:xfrm>
            <a:off x="1617899" y="1593561"/>
            <a:ext cx="1208864"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1" name="Rectangle 10">
            <a:extLst>
              <a:ext uri="{FF2B5EF4-FFF2-40B4-BE49-F238E27FC236}">
                <a16:creationId xmlns:a16="http://schemas.microsoft.com/office/drawing/2014/main" id="{CFF73047-BBAC-319C-37F2-F1E7782BD853}"/>
              </a:ext>
            </a:extLst>
          </p:cNvPr>
          <p:cNvSpPr/>
          <p:nvPr/>
        </p:nvSpPr>
        <p:spPr>
          <a:xfrm>
            <a:off x="3010864" y="1593561"/>
            <a:ext cx="1208860"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2" name="Rectangle 11">
            <a:extLst>
              <a:ext uri="{FF2B5EF4-FFF2-40B4-BE49-F238E27FC236}">
                <a16:creationId xmlns:a16="http://schemas.microsoft.com/office/drawing/2014/main" id="{483C42C2-BA49-53A0-E712-F7F2FE5E021E}"/>
              </a:ext>
            </a:extLst>
          </p:cNvPr>
          <p:cNvSpPr/>
          <p:nvPr/>
        </p:nvSpPr>
        <p:spPr>
          <a:xfrm>
            <a:off x="4440159" y="1593561"/>
            <a:ext cx="1208860"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3" name="Rectangle 12">
            <a:extLst>
              <a:ext uri="{FF2B5EF4-FFF2-40B4-BE49-F238E27FC236}">
                <a16:creationId xmlns:a16="http://schemas.microsoft.com/office/drawing/2014/main" id="{0E687374-14C9-5F8E-4320-AC04203AA445}"/>
              </a:ext>
            </a:extLst>
          </p:cNvPr>
          <p:cNvSpPr/>
          <p:nvPr/>
        </p:nvSpPr>
        <p:spPr>
          <a:xfrm>
            <a:off x="5824243" y="1593561"/>
            <a:ext cx="1208856"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4" name="Rectangle 13">
            <a:extLst>
              <a:ext uri="{FF2B5EF4-FFF2-40B4-BE49-F238E27FC236}">
                <a16:creationId xmlns:a16="http://schemas.microsoft.com/office/drawing/2014/main" id="{3FA3CE08-4BED-497B-55A2-E92D43DAEADD}"/>
              </a:ext>
            </a:extLst>
          </p:cNvPr>
          <p:cNvSpPr/>
          <p:nvPr/>
        </p:nvSpPr>
        <p:spPr>
          <a:xfrm>
            <a:off x="7209787" y="1593561"/>
            <a:ext cx="1208856"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5" name="Rectangle 14">
            <a:extLst>
              <a:ext uri="{FF2B5EF4-FFF2-40B4-BE49-F238E27FC236}">
                <a16:creationId xmlns:a16="http://schemas.microsoft.com/office/drawing/2014/main" id="{8D9CC2C4-5E9D-2A46-7744-4F253CC709D4}"/>
              </a:ext>
            </a:extLst>
          </p:cNvPr>
          <p:cNvSpPr/>
          <p:nvPr/>
        </p:nvSpPr>
        <p:spPr>
          <a:xfrm>
            <a:off x="1749664" y="4586005"/>
            <a:ext cx="949587" cy="316529"/>
          </a:xfrm>
          <a:prstGeom prst="rect">
            <a:avLst/>
          </a:prstGeom>
          <a:solidFill>
            <a:schemeClr val="bg1"/>
          </a:solidFill>
          <a:ln w="28575"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BCPU</a:t>
            </a:r>
            <a:r>
              <a:rPr lang="en-US" sz="1600" baseline="-25000" dirty="0"/>
              <a:t>0</a:t>
            </a:r>
            <a:r>
              <a:rPr lang="en-US" sz="1100" dirty="0"/>
              <a:t> &lt;2&gt;</a:t>
            </a:r>
            <a:endParaRPr lang="en-US" sz="1600" dirty="0"/>
          </a:p>
        </p:txBody>
      </p:sp>
      <p:sp>
        <p:nvSpPr>
          <p:cNvPr id="16" name="Rectangle 15">
            <a:extLst>
              <a:ext uri="{FF2B5EF4-FFF2-40B4-BE49-F238E27FC236}">
                <a16:creationId xmlns:a16="http://schemas.microsoft.com/office/drawing/2014/main" id="{75879FFA-C6C7-C0CD-6F23-47226695F8F0}"/>
              </a:ext>
            </a:extLst>
          </p:cNvPr>
          <p:cNvSpPr/>
          <p:nvPr/>
        </p:nvSpPr>
        <p:spPr>
          <a:xfrm>
            <a:off x="1749664" y="5060798"/>
            <a:ext cx="949587" cy="316529"/>
          </a:xfrm>
          <a:prstGeom prst="rect">
            <a:avLst/>
          </a:prstGeom>
          <a:solidFill>
            <a:schemeClr val="bg1"/>
          </a:solidFill>
          <a:ln w="28575"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BCPU</a:t>
            </a:r>
            <a:r>
              <a:rPr lang="en-US" sz="1600" baseline="-25000" dirty="0"/>
              <a:t>1 </a:t>
            </a:r>
            <a:r>
              <a:rPr lang="en-US" sz="1100" dirty="0"/>
              <a:t>&lt;2&gt;</a:t>
            </a:r>
            <a:endParaRPr lang="en-US" sz="1600" baseline="-25000" dirty="0"/>
          </a:p>
        </p:txBody>
      </p:sp>
      <p:sp>
        <p:nvSpPr>
          <p:cNvPr id="17" name="Rectangle 16">
            <a:extLst>
              <a:ext uri="{FF2B5EF4-FFF2-40B4-BE49-F238E27FC236}">
                <a16:creationId xmlns:a16="http://schemas.microsoft.com/office/drawing/2014/main" id="{670A5339-6701-8D05-4B07-2A1363999ACB}"/>
              </a:ext>
            </a:extLst>
          </p:cNvPr>
          <p:cNvSpPr/>
          <p:nvPr/>
        </p:nvSpPr>
        <p:spPr>
          <a:xfrm>
            <a:off x="3174044" y="4348609"/>
            <a:ext cx="949587" cy="1280694"/>
          </a:xfrm>
          <a:prstGeom prst="rect">
            <a:avLst/>
          </a:prstGeom>
          <a:solidFill>
            <a:schemeClr val="bg1"/>
          </a:solidFill>
          <a:ln w="28575" cap="flat" cmpd="sng" algn="ctr">
            <a:solidFill>
              <a:srgbClr val="FFC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Switch</a:t>
            </a:r>
          </a:p>
        </p:txBody>
      </p:sp>
      <p:cxnSp>
        <p:nvCxnSpPr>
          <p:cNvPr id="18" name="Straight Arrow Connector 17">
            <a:extLst>
              <a:ext uri="{FF2B5EF4-FFF2-40B4-BE49-F238E27FC236}">
                <a16:creationId xmlns:a16="http://schemas.microsoft.com/office/drawing/2014/main" id="{837D4BFB-888E-C49B-E6EC-F7B975BA0C1D}"/>
              </a:ext>
            </a:extLst>
          </p:cNvPr>
          <p:cNvCxnSpPr>
            <a:stCxn id="15" idx="3"/>
          </p:cNvCxnSpPr>
          <p:nvPr/>
        </p:nvCxnSpPr>
        <p:spPr>
          <a:xfrm>
            <a:off x="2699250" y="4744270"/>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BAA14EC-FD4D-28AF-9E05-4714ADBDACC0}"/>
              </a:ext>
            </a:extLst>
          </p:cNvPr>
          <p:cNvCxnSpPr/>
          <p:nvPr/>
        </p:nvCxnSpPr>
        <p:spPr>
          <a:xfrm>
            <a:off x="2699250" y="5219063"/>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841E001-1C71-7049-194A-A87F98962FC5}"/>
              </a:ext>
            </a:extLst>
          </p:cNvPr>
          <p:cNvSpPr/>
          <p:nvPr/>
        </p:nvSpPr>
        <p:spPr>
          <a:xfrm>
            <a:off x="4598424" y="4346410"/>
            <a:ext cx="2215702" cy="329712"/>
          </a:xfrm>
          <a:prstGeom prst="rect">
            <a:avLst/>
          </a:prstGeom>
          <a:solidFill>
            <a:schemeClr val="bg1"/>
          </a:solidFill>
          <a:ln w="28575" cap="flat" cmpd="sng" algn="ctr">
            <a:solidFill>
              <a:srgbClr val="FFFF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Cryptography CXU</a:t>
            </a:r>
            <a:r>
              <a:rPr lang="en-US" sz="1200" dirty="0"/>
              <a:t> </a:t>
            </a:r>
            <a:r>
              <a:rPr lang="en-US" sz="1100" dirty="0"/>
              <a:t>&lt;4&gt;</a:t>
            </a:r>
          </a:p>
        </p:txBody>
      </p:sp>
      <p:cxnSp>
        <p:nvCxnSpPr>
          <p:cNvPr id="21" name="Straight Arrow Connector 20">
            <a:extLst>
              <a:ext uri="{FF2B5EF4-FFF2-40B4-BE49-F238E27FC236}">
                <a16:creationId xmlns:a16="http://schemas.microsoft.com/office/drawing/2014/main" id="{936BB05C-A9A6-046E-10CF-280AD005D89D}"/>
              </a:ext>
            </a:extLst>
          </p:cNvPr>
          <p:cNvCxnSpPr/>
          <p:nvPr/>
        </p:nvCxnSpPr>
        <p:spPr>
          <a:xfrm>
            <a:off x="4123630" y="4506865"/>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27B446BA-4C4D-FDCB-2C8D-3A196741536E}"/>
              </a:ext>
            </a:extLst>
          </p:cNvPr>
          <p:cNvSpPr/>
          <p:nvPr/>
        </p:nvSpPr>
        <p:spPr>
          <a:xfrm>
            <a:off x="4598424" y="4824782"/>
            <a:ext cx="2215702" cy="329712"/>
          </a:xfrm>
          <a:prstGeom prst="rect">
            <a:avLst/>
          </a:prstGeom>
          <a:solidFill>
            <a:schemeClr val="bg1"/>
          </a:solidFill>
          <a:ln w="28575" cap="flat" cmpd="sng" algn="ctr">
            <a:solidFill>
              <a:srgbClr val="00B05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Compression CXU</a:t>
            </a:r>
            <a:r>
              <a:rPr lang="en-US" sz="1100" dirty="0"/>
              <a:t> &lt;4&gt;</a:t>
            </a:r>
          </a:p>
        </p:txBody>
      </p:sp>
      <p:cxnSp>
        <p:nvCxnSpPr>
          <p:cNvPr id="23" name="Straight Arrow Connector 22">
            <a:extLst>
              <a:ext uri="{FF2B5EF4-FFF2-40B4-BE49-F238E27FC236}">
                <a16:creationId xmlns:a16="http://schemas.microsoft.com/office/drawing/2014/main" id="{BC9FEBBD-321F-090B-46C3-0CF430B85B65}"/>
              </a:ext>
            </a:extLst>
          </p:cNvPr>
          <p:cNvCxnSpPr/>
          <p:nvPr/>
        </p:nvCxnSpPr>
        <p:spPr>
          <a:xfrm>
            <a:off x="4123630" y="4985236"/>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2E31CDCE-92BF-CF5F-EFA4-33BD03AAA5BF}"/>
              </a:ext>
            </a:extLst>
          </p:cNvPr>
          <p:cNvSpPr/>
          <p:nvPr/>
        </p:nvSpPr>
        <p:spPr>
          <a:xfrm>
            <a:off x="4600894" y="5299592"/>
            <a:ext cx="2215702" cy="329712"/>
          </a:xfrm>
          <a:prstGeom prst="rect">
            <a:avLst/>
          </a:prstGeom>
          <a:solidFill>
            <a:schemeClr val="bg1"/>
          </a:solidFill>
          <a:ln w="28575" cap="flat" cmpd="sng" algn="ctr">
            <a:solidFill>
              <a:srgbClr val="0070C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err="1"/>
              <a:t>bobs_bnn_CXU</a:t>
            </a:r>
            <a:r>
              <a:rPr lang="en-US" sz="1600" dirty="0"/>
              <a:t> </a:t>
            </a:r>
            <a:r>
              <a:rPr lang="en-US" sz="1100" dirty="0"/>
              <a:t>&lt;4&gt;</a:t>
            </a:r>
          </a:p>
        </p:txBody>
      </p:sp>
      <p:cxnSp>
        <p:nvCxnSpPr>
          <p:cNvPr id="25" name="Straight Arrow Connector 24">
            <a:extLst>
              <a:ext uri="{FF2B5EF4-FFF2-40B4-BE49-F238E27FC236}">
                <a16:creationId xmlns:a16="http://schemas.microsoft.com/office/drawing/2014/main" id="{1B7E06E6-9ED4-02CD-72D0-6E9441347B98}"/>
              </a:ext>
            </a:extLst>
          </p:cNvPr>
          <p:cNvCxnSpPr/>
          <p:nvPr/>
        </p:nvCxnSpPr>
        <p:spPr>
          <a:xfrm>
            <a:off x="4126101" y="5460046"/>
            <a:ext cx="474793" cy="0"/>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BD74B396-ECAB-086F-EA42-056737B44EFE}"/>
              </a:ext>
            </a:extLst>
          </p:cNvPr>
          <p:cNvSpPr/>
          <p:nvPr/>
        </p:nvSpPr>
        <p:spPr>
          <a:xfrm>
            <a:off x="7288919" y="4829245"/>
            <a:ext cx="1661769" cy="329712"/>
          </a:xfrm>
          <a:prstGeom prst="rect">
            <a:avLst/>
          </a:prstGeom>
          <a:solidFill>
            <a:schemeClr val="bg1"/>
          </a:solidFill>
          <a:ln w="28575" cap="flat" cmpd="sng" algn="ctr">
            <a:solidFill>
              <a:srgbClr val="00B05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err="1"/>
              <a:t>Compr</a:t>
            </a:r>
            <a:r>
              <a:rPr lang="en-US" sz="1600" dirty="0"/>
              <a:t>. library</a:t>
            </a:r>
            <a:endParaRPr lang="en-US" sz="1200" dirty="0"/>
          </a:p>
        </p:txBody>
      </p:sp>
      <p:sp>
        <p:nvSpPr>
          <p:cNvPr id="28" name="Rectangle 27">
            <a:extLst>
              <a:ext uri="{FF2B5EF4-FFF2-40B4-BE49-F238E27FC236}">
                <a16:creationId xmlns:a16="http://schemas.microsoft.com/office/drawing/2014/main" id="{B438AA90-F97F-F795-ACCF-303F1612A872}"/>
              </a:ext>
            </a:extLst>
          </p:cNvPr>
          <p:cNvSpPr/>
          <p:nvPr/>
        </p:nvSpPr>
        <p:spPr>
          <a:xfrm>
            <a:off x="7288919" y="5293950"/>
            <a:ext cx="1661767" cy="329712"/>
          </a:xfrm>
          <a:prstGeom prst="rect">
            <a:avLst/>
          </a:prstGeom>
          <a:solidFill>
            <a:schemeClr val="bg1"/>
          </a:solidFill>
          <a:ln w="28575" cap="flat" cmpd="sng" algn="ctr">
            <a:solidFill>
              <a:srgbClr val="0070C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Bob’s ML library</a:t>
            </a:r>
            <a:endParaRPr lang="en-US" sz="1200" dirty="0"/>
          </a:p>
        </p:txBody>
      </p:sp>
      <p:cxnSp>
        <p:nvCxnSpPr>
          <p:cNvPr id="29" name="Straight Arrow Connector 28">
            <a:extLst>
              <a:ext uri="{FF2B5EF4-FFF2-40B4-BE49-F238E27FC236}">
                <a16:creationId xmlns:a16="http://schemas.microsoft.com/office/drawing/2014/main" id="{045C32DE-438F-A039-217E-42E132BE1E5A}"/>
              </a:ext>
            </a:extLst>
          </p:cNvPr>
          <p:cNvCxnSpPr>
            <a:cxnSpLocks/>
          </p:cNvCxnSpPr>
          <p:nvPr/>
        </p:nvCxnSpPr>
        <p:spPr>
          <a:xfrm flipH="1">
            <a:off x="6814126" y="4506865"/>
            <a:ext cx="474793" cy="0"/>
          </a:xfrm>
          <a:prstGeom prst="straightConnector1">
            <a:avLst/>
          </a:prstGeom>
          <a:ln w="28575">
            <a:solidFill>
              <a:srgbClr val="FFFF00"/>
            </a:solidFill>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6DF1C76-89D5-CECD-1E34-42D0BD6CC730}"/>
              </a:ext>
            </a:extLst>
          </p:cNvPr>
          <p:cNvCxnSpPr>
            <a:cxnSpLocks/>
          </p:cNvCxnSpPr>
          <p:nvPr/>
        </p:nvCxnSpPr>
        <p:spPr>
          <a:xfrm flipH="1">
            <a:off x="6814126" y="4985236"/>
            <a:ext cx="474793" cy="0"/>
          </a:xfrm>
          <a:prstGeom prst="straightConnector1">
            <a:avLst/>
          </a:prstGeom>
          <a:ln w="28575">
            <a:solidFill>
              <a:srgbClr val="00B050"/>
            </a:solidFill>
            <a:tailEnd type="triangle"/>
          </a:ln>
          <a:effectLst/>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F5FC2FD-9CDD-D3D8-71B2-2723490E9653}"/>
              </a:ext>
            </a:extLst>
          </p:cNvPr>
          <p:cNvCxnSpPr>
            <a:cxnSpLocks/>
          </p:cNvCxnSpPr>
          <p:nvPr/>
        </p:nvCxnSpPr>
        <p:spPr>
          <a:xfrm flipH="1">
            <a:off x="6814126" y="5458805"/>
            <a:ext cx="474793" cy="0"/>
          </a:xfrm>
          <a:prstGeom prst="straightConnector1">
            <a:avLst/>
          </a:prstGeom>
          <a:ln w="28575">
            <a:solidFill>
              <a:srgbClr val="0070C0"/>
            </a:solidFill>
            <a:tailEnd type="triangle"/>
          </a:ln>
          <a:effectLst/>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782F37AD-3C21-2B65-77B2-E141FFAFE067}"/>
              </a:ext>
            </a:extLst>
          </p:cNvPr>
          <p:cNvSpPr/>
          <p:nvPr/>
        </p:nvSpPr>
        <p:spPr>
          <a:xfrm>
            <a:off x="9425489" y="5299592"/>
            <a:ext cx="1028719" cy="329712"/>
          </a:xfrm>
          <a:prstGeom prst="rect">
            <a:avLst/>
          </a:prstGeom>
          <a:solidFill>
            <a:schemeClr val="bg1"/>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Runtime</a:t>
            </a:r>
          </a:p>
        </p:txBody>
      </p:sp>
      <p:sp>
        <p:nvSpPr>
          <p:cNvPr id="33" name="Flowchart: Document 32">
            <a:extLst>
              <a:ext uri="{FF2B5EF4-FFF2-40B4-BE49-F238E27FC236}">
                <a16:creationId xmlns:a16="http://schemas.microsoft.com/office/drawing/2014/main" id="{6B77C2C1-B1A3-D270-7A25-5165F5907B47}"/>
              </a:ext>
            </a:extLst>
          </p:cNvPr>
          <p:cNvSpPr/>
          <p:nvPr/>
        </p:nvSpPr>
        <p:spPr>
          <a:xfrm>
            <a:off x="9425489" y="4360023"/>
            <a:ext cx="1028719" cy="636223"/>
          </a:xfrm>
          <a:prstGeom prst="flowChartDocument">
            <a:avLst/>
          </a:prstGeom>
          <a:solidFill>
            <a:schemeClr val="bg1"/>
          </a:solidFill>
          <a:ln w="28575" cap="flat" cmpd="sng" algn="ctr">
            <a:solidFill>
              <a:srgbClr val="7030A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dk1"/>
                </a:solidFill>
              </a:rPr>
              <a:t>System</a:t>
            </a:r>
            <a:br>
              <a:rPr lang="en-US" sz="1600" dirty="0">
                <a:solidFill>
                  <a:schemeClr val="dk1"/>
                </a:solidFill>
              </a:rPr>
            </a:br>
            <a:r>
              <a:rPr lang="en-US" sz="1600" dirty="0">
                <a:solidFill>
                  <a:schemeClr val="dk1"/>
                </a:solidFill>
              </a:rPr>
              <a:t>CXU map</a:t>
            </a:r>
          </a:p>
        </p:txBody>
      </p:sp>
      <p:cxnSp>
        <p:nvCxnSpPr>
          <p:cNvPr id="34" name="Straight Arrow Connector 33">
            <a:extLst>
              <a:ext uri="{FF2B5EF4-FFF2-40B4-BE49-F238E27FC236}">
                <a16:creationId xmlns:a16="http://schemas.microsoft.com/office/drawing/2014/main" id="{4D3053FF-9DDD-9C41-1880-3596F926A863}"/>
              </a:ext>
            </a:extLst>
          </p:cNvPr>
          <p:cNvCxnSpPr>
            <a:cxnSpLocks/>
            <a:stCxn id="33" idx="2"/>
            <a:endCxn id="32" idx="0"/>
          </p:cNvCxnSpPr>
          <p:nvPr/>
        </p:nvCxnSpPr>
        <p:spPr>
          <a:xfrm>
            <a:off x="9939848" y="4954185"/>
            <a:ext cx="0" cy="345407"/>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35" name="Flowchart: Document 34">
            <a:extLst>
              <a:ext uri="{FF2B5EF4-FFF2-40B4-BE49-F238E27FC236}">
                <a16:creationId xmlns:a16="http://schemas.microsoft.com/office/drawing/2014/main" id="{4CAE9397-5E21-F07D-21E9-D2CF387C6C16}"/>
              </a:ext>
            </a:extLst>
          </p:cNvPr>
          <p:cNvSpPr/>
          <p:nvPr/>
        </p:nvSpPr>
        <p:spPr>
          <a:xfrm>
            <a:off x="1710098" y="1672694"/>
            <a:ext cx="1028719" cy="636223"/>
          </a:xfrm>
          <a:prstGeom prst="flowChartDocument">
            <a:avLst/>
          </a:prstGeom>
          <a:solidFill>
            <a:schemeClr val="bg1"/>
          </a:solidFill>
          <a:ln w="28575"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BCPU Metadata</a:t>
            </a:r>
            <a:endParaRPr lang="en-US" sz="1400" dirty="0">
              <a:solidFill>
                <a:schemeClr val="dk1"/>
              </a:solidFill>
            </a:endParaRPr>
          </a:p>
        </p:txBody>
      </p:sp>
      <p:sp>
        <p:nvSpPr>
          <p:cNvPr id="36" name="Flowchart: Document 35">
            <a:extLst>
              <a:ext uri="{FF2B5EF4-FFF2-40B4-BE49-F238E27FC236}">
                <a16:creationId xmlns:a16="http://schemas.microsoft.com/office/drawing/2014/main" id="{8A0082E6-6DDF-B508-9287-40ED3391D7F0}"/>
              </a:ext>
            </a:extLst>
          </p:cNvPr>
          <p:cNvSpPr/>
          <p:nvPr/>
        </p:nvSpPr>
        <p:spPr>
          <a:xfrm>
            <a:off x="3091970" y="1674250"/>
            <a:ext cx="1028719" cy="636223"/>
          </a:xfrm>
          <a:prstGeom prst="flowChartDocument">
            <a:avLst/>
          </a:prstGeom>
          <a:solidFill>
            <a:schemeClr val="bg1"/>
          </a:solidFill>
          <a:ln w="28575" cap="flat" cmpd="sng" algn="ctr">
            <a:solidFill>
              <a:srgbClr val="FFC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Switch MD</a:t>
            </a:r>
            <a:endParaRPr lang="en-US" sz="1400" dirty="0">
              <a:solidFill>
                <a:schemeClr val="dk1"/>
              </a:solidFill>
            </a:endParaRPr>
          </a:p>
        </p:txBody>
      </p:sp>
      <p:sp>
        <p:nvSpPr>
          <p:cNvPr id="37" name="Flowchart: Document 36">
            <a:extLst>
              <a:ext uri="{FF2B5EF4-FFF2-40B4-BE49-F238E27FC236}">
                <a16:creationId xmlns:a16="http://schemas.microsoft.com/office/drawing/2014/main" id="{9EEE62C7-06DF-0925-E9B1-04CCB1B4927C}"/>
              </a:ext>
            </a:extLst>
          </p:cNvPr>
          <p:cNvSpPr/>
          <p:nvPr/>
        </p:nvSpPr>
        <p:spPr>
          <a:xfrm>
            <a:off x="4516289" y="1680866"/>
            <a:ext cx="1028719" cy="636223"/>
          </a:xfrm>
          <a:prstGeom prst="flowChartDocument">
            <a:avLst/>
          </a:prstGeom>
          <a:solidFill>
            <a:schemeClr val="bg1"/>
          </a:solidFill>
          <a:ln w="28575" cap="flat" cmpd="sng" algn="ctr">
            <a:solidFill>
              <a:srgbClr val="FFFF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Crypt. MD</a:t>
            </a:r>
            <a:endParaRPr lang="en-US" sz="1400" dirty="0">
              <a:solidFill>
                <a:schemeClr val="dk1"/>
              </a:solidFill>
            </a:endParaRPr>
          </a:p>
        </p:txBody>
      </p:sp>
      <p:sp>
        <p:nvSpPr>
          <p:cNvPr id="38" name="Rectangle 37">
            <a:extLst>
              <a:ext uri="{FF2B5EF4-FFF2-40B4-BE49-F238E27FC236}">
                <a16:creationId xmlns:a16="http://schemas.microsoft.com/office/drawing/2014/main" id="{981317DF-230D-357E-8252-2455AE9D107D}"/>
              </a:ext>
            </a:extLst>
          </p:cNvPr>
          <p:cNvSpPr/>
          <p:nvPr/>
        </p:nvSpPr>
        <p:spPr>
          <a:xfrm>
            <a:off x="1710097" y="2448324"/>
            <a:ext cx="1032749" cy="636223"/>
          </a:xfrm>
          <a:prstGeom prst="rect">
            <a:avLst/>
          </a:prstGeom>
          <a:solidFill>
            <a:schemeClr val="bg1"/>
          </a:solidFill>
          <a:ln w="28575" cap="flat" cmpd="sng" algn="ctr">
            <a:solidFill>
              <a:srgbClr val="FF0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BCPU</a:t>
            </a:r>
            <a:br>
              <a:rPr lang="en-US" sz="1400" dirty="0"/>
            </a:br>
            <a:r>
              <a:rPr lang="en-US" sz="1400" dirty="0"/>
              <a:t>RTL</a:t>
            </a:r>
          </a:p>
        </p:txBody>
      </p:sp>
      <p:sp>
        <p:nvSpPr>
          <p:cNvPr id="39" name="Rectangle 38">
            <a:extLst>
              <a:ext uri="{FF2B5EF4-FFF2-40B4-BE49-F238E27FC236}">
                <a16:creationId xmlns:a16="http://schemas.microsoft.com/office/drawing/2014/main" id="{1F10F329-C7C4-5AE0-C1EA-A155D6562FDF}"/>
              </a:ext>
            </a:extLst>
          </p:cNvPr>
          <p:cNvSpPr/>
          <p:nvPr/>
        </p:nvSpPr>
        <p:spPr>
          <a:xfrm>
            <a:off x="3092030" y="2458552"/>
            <a:ext cx="1032749" cy="636223"/>
          </a:xfrm>
          <a:prstGeom prst="rect">
            <a:avLst/>
          </a:prstGeom>
          <a:solidFill>
            <a:schemeClr val="bg1"/>
          </a:solidFill>
          <a:ln w="28575" cap="flat" cmpd="sng" algn="ctr">
            <a:solidFill>
              <a:srgbClr val="FFC0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Switch</a:t>
            </a:r>
            <a:br>
              <a:rPr lang="en-US" sz="1400" dirty="0"/>
            </a:br>
            <a:r>
              <a:rPr lang="en-US" sz="1400" dirty="0"/>
              <a:t>RTL</a:t>
            </a:r>
          </a:p>
        </p:txBody>
      </p:sp>
      <p:sp>
        <p:nvSpPr>
          <p:cNvPr id="40" name="Rectangle 39">
            <a:extLst>
              <a:ext uri="{FF2B5EF4-FFF2-40B4-BE49-F238E27FC236}">
                <a16:creationId xmlns:a16="http://schemas.microsoft.com/office/drawing/2014/main" id="{5C713BE2-4190-8F4E-074B-83B1CE835347}"/>
              </a:ext>
            </a:extLst>
          </p:cNvPr>
          <p:cNvSpPr/>
          <p:nvPr/>
        </p:nvSpPr>
        <p:spPr>
          <a:xfrm>
            <a:off x="4515261" y="2456497"/>
            <a:ext cx="1032749" cy="636223"/>
          </a:xfrm>
          <a:prstGeom prst="rect">
            <a:avLst/>
          </a:prstGeom>
          <a:solidFill>
            <a:schemeClr val="bg1"/>
          </a:solidFill>
          <a:ln w="28575" cap="flat" cmpd="sng" algn="ctr">
            <a:solidFill>
              <a:srgbClr val="FFFF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lIns="0" rIns="0" rtlCol="0" anchor="ctr"/>
          <a:lstStyle/>
          <a:p>
            <a:pPr algn="ctr"/>
            <a:r>
              <a:rPr lang="en-US" sz="1400" dirty="0"/>
              <a:t>Crypt. CXU</a:t>
            </a:r>
            <a:br>
              <a:rPr lang="en-US" sz="1400" dirty="0"/>
            </a:br>
            <a:r>
              <a:rPr lang="en-US" sz="1400" dirty="0"/>
              <a:t>RTL</a:t>
            </a:r>
          </a:p>
        </p:txBody>
      </p:sp>
      <p:sp>
        <p:nvSpPr>
          <p:cNvPr id="41" name="Flowchart: Document 40">
            <a:extLst>
              <a:ext uri="{FF2B5EF4-FFF2-40B4-BE49-F238E27FC236}">
                <a16:creationId xmlns:a16="http://schemas.microsoft.com/office/drawing/2014/main" id="{34841878-3C9D-2E4D-9C28-349B551FB135}"/>
              </a:ext>
            </a:extLst>
          </p:cNvPr>
          <p:cNvSpPr/>
          <p:nvPr/>
        </p:nvSpPr>
        <p:spPr>
          <a:xfrm>
            <a:off x="5893915" y="1674250"/>
            <a:ext cx="1028719" cy="636223"/>
          </a:xfrm>
          <a:prstGeom prst="flowChartDocument">
            <a:avLst/>
          </a:prstGeom>
          <a:solidFill>
            <a:schemeClr val="bg1"/>
          </a:solidFill>
          <a:ln w="28575" cap="flat" cmpd="sng" algn="ctr">
            <a:solidFill>
              <a:srgbClr val="00B05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err="1"/>
              <a:t>Compr</a:t>
            </a:r>
            <a:r>
              <a:rPr lang="en-US" sz="1400" dirty="0"/>
              <a:t>. MD</a:t>
            </a:r>
            <a:endParaRPr lang="en-US" sz="1400" dirty="0">
              <a:solidFill>
                <a:schemeClr val="dk1"/>
              </a:solidFill>
            </a:endParaRPr>
          </a:p>
        </p:txBody>
      </p:sp>
      <p:sp>
        <p:nvSpPr>
          <p:cNvPr id="42" name="Flowchart: Document 41">
            <a:extLst>
              <a:ext uri="{FF2B5EF4-FFF2-40B4-BE49-F238E27FC236}">
                <a16:creationId xmlns:a16="http://schemas.microsoft.com/office/drawing/2014/main" id="{72786D22-CD9D-0E68-AD9F-91B439DA3137}"/>
              </a:ext>
            </a:extLst>
          </p:cNvPr>
          <p:cNvSpPr/>
          <p:nvPr/>
        </p:nvSpPr>
        <p:spPr>
          <a:xfrm>
            <a:off x="7279909" y="1680866"/>
            <a:ext cx="1028719" cy="636223"/>
          </a:xfrm>
          <a:prstGeom prst="flowChartDocument">
            <a:avLst/>
          </a:prstGeom>
          <a:solidFill>
            <a:schemeClr val="bg1"/>
          </a:solidFill>
          <a:ln w="28575" cap="flat" cmpd="sng" algn="ctr">
            <a:solidFill>
              <a:srgbClr val="0070C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lIns="91440" rIns="91440" rtlCol="0" anchor="ctr"/>
          <a:lstStyle/>
          <a:p>
            <a:pPr algn="ctr"/>
            <a:r>
              <a:rPr lang="en-US" sz="1400" dirty="0" err="1"/>
              <a:t>bobs_bnn_CXU</a:t>
            </a:r>
            <a:r>
              <a:rPr lang="en-US" sz="1400" dirty="0"/>
              <a:t> MD</a:t>
            </a:r>
          </a:p>
        </p:txBody>
      </p:sp>
      <p:sp>
        <p:nvSpPr>
          <p:cNvPr id="43" name="Rectangle 42">
            <a:extLst>
              <a:ext uri="{FF2B5EF4-FFF2-40B4-BE49-F238E27FC236}">
                <a16:creationId xmlns:a16="http://schemas.microsoft.com/office/drawing/2014/main" id="{1DAF4E84-988A-484D-26E6-C0A12F0B68B7}"/>
              </a:ext>
            </a:extLst>
          </p:cNvPr>
          <p:cNvSpPr/>
          <p:nvPr/>
        </p:nvSpPr>
        <p:spPr>
          <a:xfrm>
            <a:off x="5893974" y="2458552"/>
            <a:ext cx="1032749" cy="636223"/>
          </a:xfrm>
          <a:prstGeom prst="rect">
            <a:avLst/>
          </a:prstGeom>
          <a:solidFill>
            <a:schemeClr val="bg1"/>
          </a:solidFill>
          <a:ln w="28575" cap="flat" cmpd="sng" algn="ctr">
            <a:solidFill>
              <a:srgbClr val="00B05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lIns="0" rIns="0" rtlCol="0" anchor="ctr"/>
          <a:lstStyle/>
          <a:p>
            <a:pPr algn="ctr"/>
            <a:r>
              <a:rPr lang="en-US" sz="1400" dirty="0" err="1"/>
              <a:t>Compr</a:t>
            </a:r>
            <a:r>
              <a:rPr lang="en-US" sz="1400" dirty="0"/>
              <a:t>. CXU</a:t>
            </a:r>
            <a:br>
              <a:rPr lang="en-US" sz="1400" dirty="0"/>
            </a:br>
            <a:r>
              <a:rPr lang="en-US" sz="1400" dirty="0"/>
              <a:t>RTL</a:t>
            </a:r>
          </a:p>
        </p:txBody>
      </p:sp>
      <p:sp>
        <p:nvSpPr>
          <p:cNvPr id="44" name="Rectangle 43">
            <a:extLst>
              <a:ext uri="{FF2B5EF4-FFF2-40B4-BE49-F238E27FC236}">
                <a16:creationId xmlns:a16="http://schemas.microsoft.com/office/drawing/2014/main" id="{27F4BD17-F9E6-30F8-41AB-BD3B500B197D}"/>
              </a:ext>
            </a:extLst>
          </p:cNvPr>
          <p:cNvSpPr/>
          <p:nvPr/>
        </p:nvSpPr>
        <p:spPr>
          <a:xfrm>
            <a:off x="7278881" y="2456497"/>
            <a:ext cx="1032749" cy="636223"/>
          </a:xfrm>
          <a:prstGeom prst="rect">
            <a:avLst/>
          </a:prstGeom>
          <a:solidFill>
            <a:schemeClr val="bg1"/>
          </a:solidFill>
          <a:ln w="28575" cap="flat" cmpd="sng" algn="ctr">
            <a:solidFill>
              <a:srgbClr val="0070C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lIns="91440" rIns="91440" rtlCol="0" anchor="ctr"/>
          <a:lstStyle/>
          <a:p>
            <a:pPr algn="ctr"/>
            <a:r>
              <a:rPr lang="en-US" sz="1400" dirty="0" err="1"/>
              <a:t>bobs_bnn</a:t>
            </a:r>
            <a:r>
              <a:rPr lang="en-US" sz="1400" dirty="0"/>
              <a:t>_ CXU RTL</a:t>
            </a:r>
          </a:p>
        </p:txBody>
      </p:sp>
      <p:sp>
        <p:nvSpPr>
          <p:cNvPr id="45" name="Flowchart: Document 44">
            <a:extLst>
              <a:ext uri="{FF2B5EF4-FFF2-40B4-BE49-F238E27FC236}">
                <a16:creationId xmlns:a16="http://schemas.microsoft.com/office/drawing/2014/main" id="{C8AC3F91-2EB2-F04B-8C03-0018203F2642}"/>
              </a:ext>
            </a:extLst>
          </p:cNvPr>
          <p:cNvSpPr/>
          <p:nvPr/>
        </p:nvSpPr>
        <p:spPr>
          <a:xfrm>
            <a:off x="9427771" y="2539983"/>
            <a:ext cx="1028719" cy="636223"/>
          </a:xfrm>
          <a:prstGeom prst="flowChartDocument">
            <a:avLst/>
          </a:prstGeom>
          <a:solidFill>
            <a:schemeClr val="bg1"/>
          </a:solidFill>
          <a:ln w="28575" cap="flat" cmpd="sng" algn="ctr">
            <a:solidFill>
              <a:srgbClr val="7030A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System</a:t>
            </a:r>
            <a:br>
              <a:rPr lang="en-US" sz="1600" dirty="0"/>
            </a:br>
            <a:r>
              <a:rPr lang="en-US" sz="1600" dirty="0"/>
              <a:t>manifest</a:t>
            </a:r>
          </a:p>
        </p:txBody>
      </p:sp>
      <p:cxnSp>
        <p:nvCxnSpPr>
          <p:cNvPr id="46" name="Straight Arrow Connector 45">
            <a:extLst>
              <a:ext uri="{FF2B5EF4-FFF2-40B4-BE49-F238E27FC236}">
                <a16:creationId xmlns:a16="http://schemas.microsoft.com/office/drawing/2014/main" id="{B8748D50-5A13-D84D-7788-B82FC3E12E5E}"/>
              </a:ext>
            </a:extLst>
          </p:cNvPr>
          <p:cNvCxnSpPr>
            <a:stCxn id="10" idx="2"/>
          </p:cNvCxnSpPr>
          <p:nvPr/>
        </p:nvCxnSpPr>
        <p:spPr>
          <a:xfrm>
            <a:off x="2222331" y="3176206"/>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4200F0B-3FA9-BE73-C990-6BD09289F81D}"/>
              </a:ext>
            </a:extLst>
          </p:cNvPr>
          <p:cNvCxnSpPr/>
          <p:nvPr/>
        </p:nvCxnSpPr>
        <p:spPr>
          <a:xfrm>
            <a:off x="3613138" y="3176206"/>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C4CE349-74E9-5333-FDD2-79A457C644D8}"/>
              </a:ext>
            </a:extLst>
          </p:cNvPr>
          <p:cNvCxnSpPr/>
          <p:nvPr/>
        </p:nvCxnSpPr>
        <p:spPr>
          <a:xfrm>
            <a:off x="5036115" y="3185810"/>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56F049D-4FF2-3F8C-0002-19D9866B687A}"/>
              </a:ext>
            </a:extLst>
          </p:cNvPr>
          <p:cNvCxnSpPr/>
          <p:nvPr/>
        </p:nvCxnSpPr>
        <p:spPr>
          <a:xfrm>
            <a:off x="6388996" y="3174031"/>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08B22E7C-938C-4344-EFC8-8DC2CF0016F0}"/>
              </a:ext>
            </a:extLst>
          </p:cNvPr>
          <p:cNvCxnSpPr/>
          <p:nvPr/>
        </p:nvCxnSpPr>
        <p:spPr>
          <a:xfrm>
            <a:off x="7807313" y="3171064"/>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EEA4DA2-8DED-E1CB-BF85-A78B4C5A842B}"/>
              </a:ext>
            </a:extLst>
          </p:cNvPr>
          <p:cNvCxnSpPr>
            <a:cxnSpLocks/>
            <a:stCxn id="45" idx="2"/>
          </p:cNvCxnSpPr>
          <p:nvPr/>
        </p:nvCxnSpPr>
        <p:spPr>
          <a:xfrm>
            <a:off x="9942130" y="3134144"/>
            <a:ext cx="0" cy="35344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B398E53-E9B1-5488-6E76-D7B897E2780F}"/>
              </a:ext>
            </a:extLst>
          </p:cNvPr>
          <p:cNvCxnSpPr/>
          <p:nvPr/>
        </p:nvCxnSpPr>
        <p:spPr>
          <a:xfrm>
            <a:off x="3727969" y="3894923"/>
            <a:ext cx="2126" cy="316529"/>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53" name="Flowchart: Alternate Process 52">
            <a:extLst>
              <a:ext uri="{FF2B5EF4-FFF2-40B4-BE49-F238E27FC236}">
                <a16:creationId xmlns:a16="http://schemas.microsoft.com/office/drawing/2014/main" id="{4CC96C3A-7F81-7362-6D48-E805B9D1E3BE}"/>
              </a:ext>
            </a:extLst>
          </p:cNvPr>
          <p:cNvSpPr/>
          <p:nvPr/>
        </p:nvSpPr>
        <p:spPr>
          <a:xfrm>
            <a:off x="1617899" y="3487593"/>
            <a:ext cx="8990319" cy="407316"/>
          </a:xfrm>
          <a:prstGeom prst="flowChartAlternateProcess">
            <a:avLst/>
          </a:prstGeom>
          <a:solidFill>
            <a:schemeClr val="bg1">
              <a:lumMod val="95000"/>
            </a:schemeClr>
          </a:solidFill>
          <a:ln w="28575" cap="flat" cmpd="sng" algn="ctr">
            <a:solidFill>
              <a:schemeClr val="dk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Composer</a:t>
            </a:r>
          </a:p>
        </p:txBody>
      </p:sp>
      <p:cxnSp>
        <p:nvCxnSpPr>
          <p:cNvPr id="55" name="Straight Arrow Connector 54">
            <a:extLst>
              <a:ext uri="{FF2B5EF4-FFF2-40B4-BE49-F238E27FC236}">
                <a16:creationId xmlns:a16="http://schemas.microsoft.com/office/drawing/2014/main" id="{171FF4BB-D9DD-F4BB-90FF-2BD37D5A3143}"/>
              </a:ext>
            </a:extLst>
          </p:cNvPr>
          <p:cNvCxnSpPr>
            <a:endCxn id="33" idx="0"/>
          </p:cNvCxnSpPr>
          <p:nvPr/>
        </p:nvCxnSpPr>
        <p:spPr>
          <a:xfrm>
            <a:off x="9939848" y="3894909"/>
            <a:ext cx="0" cy="465115"/>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1F2D9312-944E-7747-BDDB-AD6D68582C8A}"/>
              </a:ext>
            </a:extLst>
          </p:cNvPr>
          <p:cNvCxnSpPr>
            <a:cxnSpLocks/>
            <a:endCxn id="32" idx="1"/>
          </p:cNvCxnSpPr>
          <p:nvPr/>
        </p:nvCxnSpPr>
        <p:spPr>
          <a:xfrm>
            <a:off x="8950686" y="4505651"/>
            <a:ext cx="474803" cy="958798"/>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06CF7117-93B0-DD82-DD13-1823C2BAA004}"/>
              </a:ext>
            </a:extLst>
          </p:cNvPr>
          <p:cNvCxnSpPr>
            <a:cxnSpLocks/>
            <a:stCxn id="27" idx="3"/>
            <a:endCxn id="32" idx="1"/>
          </p:cNvCxnSpPr>
          <p:nvPr/>
        </p:nvCxnSpPr>
        <p:spPr>
          <a:xfrm>
            <a:off x="8950688" y="4994102"/>
            <a:ext cx="474801" cy="470346"/>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BF27964F-D6EF-33D3-6F75-C6A70ECFFB9E}"/>
              </a:ext>
            </a:extLst>
          </p:cNvPr>
          <p:cNvCxnSpPr>
            <a:cxnSpLocks/>
            <a:stCxn id="28" idx="3"/>
            <a:endCxn id="32" idx="1"/>
          </p:cNvCxnSpPr>
          <p:nvPr/>
        </p:nvCxnSpPr>
        <p:spPr>
          <a:xfrm>
            <a:off x="8950686" y="5458806"/>
            <a:ext cx="474803" cy="5642"/>
          </a:xfrm>
          <a:prstGeom prst="straightConnector1">
            <a:avLst/>
          </a:prstGeom>
          <a:ln w="28575">
            <a:tailEnd type="triangle"/>
          </a:ln>
          <a:effectLst/>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19B89E04-D51A-7307-27DE-1F8E2E667947}"/>
              </a:ext>
            </a:extLst>
          </p:cNvPr>
          <p:cNvSpPr/>
          <p:nvPr/>
        </p:nvSpPr>
        <p:spPr>
          <a:xfrm>
            <a:off x="7288919" y="4346410"/>
            <a:ext cx="1661771" cy="329712"/>
          </a:xfrm>
          <a:prstGeom prst="rect">
            <a:avLst/>
          </a:prstGeom>
          <a:solidFill>
            <a:schemeClr val="bg1"/>
          </a:solidFill>
          <a:ln w="28575" cap="flat" cmpd="sng" algn="ctr">
            <a:solidFill>
              <a:srgbClr val="FFFF00"/>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Crypt. library</a:t>
            </a:r>
            <a:endParaRPr lang="en-US" sz="1200" dirty="0"/>
          </a:p>
        </p:txBody>
      </p:sp>
      <p:sp>
        <p:nvSpPr>
          <p:cNvPr id="3" name="TextBox 2">
            <a:extLst>
              <a:ext uri="{FF2B5EF4-FFF2-40B4-BE49-F238E27FC236}">
                <a16:creationId xmlns:a16="http://schemas.microsoft.com/office/drawing/2014/main" id="{404E1F16-F209-D902-AD21-9C466442A372}"/>
              </a:ext>
            </a:extLst>
          </p:cNvPr>
          <p:cNvSpPr txBox="1"/>
          <p:nvPr/>
        </p:nvSpPr>
        <p:spPr>
          <a:xfrm>
            <a:off x="6203301" y="6004796"/>
            <a:ext cx="792205" cy="338554"/>
          </a:xfrm>
          <a:prstGeom prst="rect">
            <a:avLst/>
          </a:prstGeom>
          <a:noFill/>
          <a:effectLst/>
        </p:spPr>
        <p:txBody>
          <a:bodyPr wrap="none" rtlCol="0">
            <a:spAutoFit/>
          </a:bodyPr>
          <a:lstStyle/>
          <a:p>
            <a:r>
              <a:rPr lang="en-US" sz="1600" i="1" dirty="0">
                <a:solidFill>
                  <a:srgbClr val="FF0000"/>
                </a:solidFill>
              </a:rPr>
              <a:t>FPGA B</a:t>
            </a:r>
          </a:p>
        </p:txBody>
      </p:sp>
    </p:spTree>
    <p:custDataLst>
      <p:tags r:id="rId1"/>
    </p:custDataLst>
    <p:extLst>
      <p:ext uri="{BB962C8B-B14F-4D97-AF65-F5344CB8AC3E}">
        <p14:creationId xmlns:p14="http://schemas.microsoft.com/office/powerpoint/2010/main" val="267360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8" grpId="0" animBg="1"/>
      <p:bldP spid="42"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5054-C8D2-4500-959C-E1AC92743C9F}"/>
              </a:ext>
            </a:extLst>
          </p:cNvPr>
          <p:cNvSpPr>
            <a:spLocks noGrp="1"/>
          </p:cNvSpPr>
          <p:nvPr>
            <p:ph type="title"/>
          </p:nvPr>
        </p:nvSpPr>
        <p:spPr/>
        <p:txBody>
          <a:bodyPr>
            <a:normAutofit/>
          </a:bodyPr>
          <a:lstStyle/>
          <a:p>
            <a:r>
              <a:rPr lang="en-US" dirty="0"/>
              <a:t>Objectives </a:t>
            </a:r>
            <a:r>
              <a:rPr lang="en-US" dirty="0">
                <a:sym typeface="Wingdings" panose="05000000000000000000" pitchFamily="2" charset="2"/>
              </a:rPr>
              <a:t> design rationale</a:t>
            </a:r>
            <a:endParaRPr lang="en-US" sz="4800" i="1" dirty="0"/>
          </a:p>
        </p:txBody>
      </p:sp>
      <p:sp>
        <p:nvSpPr>
          <p:cNvPr id="3" name="Content Placeholder 2">
            <a:extLst>
              <a:ext uri="{FF2B5EF4-FFF2-40B4-BE49-F238E27FC236}">
                <a16:creationId xmlns:a16="http://schemas.microsoft.com/office/drawing/2014/main" id="{87271CD3-59E6-39E1-EC93-12894C34EAAF}"/>
              </a:ext>
            </a:extLst>
          </p:cNvPr>
          <p:cNvSpPr>
            <a:spLocks noGrp="1"/>
          </p:cNvSpPr>
          <p:nvPr>
            <p:ph idx="1"/>
          </p:nvPr>
        </p:nvSpPr>
        <p:spPr>
          <a:xfrm>
            <a:off x="838200" y="1825624"/>
            <a:ext cx="10515600" cy="4530725"/>
          </a:xfrm>
        </p:spPr>
        <p:txBody>
          <a:bodyPr>
            <a:normAutofit/>
          </a:bodyPr>
          <a:lstStyle/>
          <a:p>
            <a:r>
              <a:rPr lang="en-US" dirty="0"/>
              <a:t>Easy, robust, routine, boring </a:t>
            </a:r>
            <a:r>
              <a:rPr lang="en-US" b="1" dirty="0"/>
              <a:t>composition</a:t>
            </a:r>
          </a:p>
          <a:p>
            <a:pPr lvl="1"/>
            <a:r>
              <a:rPr lang="en-US" dirty="0"/>
              <a:t>Across orgs, decades, platforms, tools</a:t>
            </a:r>
          </a:p>
          <a:p>
            <a:r>
              <a:rPr lang="en-US" dirty="0"/>
              <a:t>Decentralized</a:t>
            </a:r>
          </a:p>
          <a:p>
            <a:r>
              <a:rPr lang="en-US" dirty="0"/>
              <a:t>Diversity</a:t>
            </a:r>
          </a:p>
          <a:p>
            <a:r>
              <a:rPr lang="en-US" dirty="0"/>
              <a:t>Open, nonproprietary, free, limitless</a:t>
            </a:r>
          </a:p>
          <a:p>
            <a:r>
              <a:rPr lang="en-US" dirty="0"/>
              <a:t>Simple, frugal, fast</a:t>
            </a:r>
          </a:p>
          <a:p>
            <a:r>
              <a:rPr lang="en-US" dirty="0"/>
              <a:t>Stable binaries, stable RTL</a:t>
            </a:r>
          </a:p>
          <a:p>
            <a:r>
              <a:rPr lang="en-US" dirty="0"/>
              <a:t>Secure (privileged access control)</a:t>
            </a:r>
          </a:p>
          <a:p>
            <a:r>
              <a:rPr lang="en-US" dirty="0"/>
              <a:t>Promote uniformity …</a:t>
            </a:r>
          </a:p>
        </p:txBody>
      </p:sp>
      <p:sp>
        <p:nvSpPr>
          <p:cNvPr id="4" name="Date Placeholder 3">
            <a:extLst>
              <a:ext uri="{FF2B5EF4-FFF2-40B4-BE49-F238E27FC236}">
                <a16:creationId xmlns:a16="http://schemas.microsoft.com/office/drawing/2014/main" id="{9340F3A9-0C83-2602-7F8A-C3CBE69EB22C}"/>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15A15F4C-48DF-263D-310E-158509612624}"/>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9F8BE37B-51E9-C46A-900F-10FEB56003A2}"/>
              </a:ext>
            </a:extLst>
          </p:cNvPr>
          <p:cNvSpPr>
            <a:spLocks noGrp="1"/>
          </p:cNvSpPr>
          <p:nvPr>
            <p:ph type="sldNum" sz="quarter" idx="12"/>
          </p:nvPr>
        </p:nvSpPr>
        <p:spPr/>
        <p:txBody>
          <a:bodyPr/>
          <a:lstStyle/>
          <a:p>
            <a:fld id="{0F4AB399-865D-4BE1-9079-4962ECA64CB8}" type="slidenum">
              <a:rPr lang="en-US" smtClean="0"/>
              <a:t>11</a:t>
            </a:fld>
            <a:endParaRPr lang="en-US"/>
          </a:p>
        </p:txBody>
      </p:sp>
    </p:spTree>
    <p:extLst>
      <p:ext uri="{BB962C8B-B14F-4D97-AF65-F5344CB8AC3E}">
        <p14:creationId xmlns:p14="http://schemas.microsoft.com/office/powerpoint/2010/main" val="127762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D186-095A-170B-EEC6-E4F72880BC14}"/>
              </a:ext>
            </a:extLst>
          </p:cNvPr>
          <p:cNvSpPr>
            <a:spLocks noGrp="1"/>
          </p:cNvSpPr>
          <p:nvPr>
            <p:ph type="title"/>
          </p:nvPr>
        </p:nvSpPr>
        <p:spPr/>
        <p:txBody>
          <a:bodyPr/>
          <a:lstStyle/>
          <a:p>
            <a:r>
              <a:rPr lang="en-US" dirty="0"/>
              <a:t>Promote uniformity</a:t>
            </a:r>
          </a:p>
        </p:txBody>
      </p:sp>
      <p:sp>
        <p:nvSpPr>
          <p:cNvPr id="4" name="Date Placeholder 3">
            <a:extLst>
              <a:ext uri="{FF2B5EF4-FFF2-40B4-BE49-F238E27FC236}">
                <a16:creationId xmlns:a16="http://schemas.microsoft.com/office/drawing/2014/main" id="{19A4E147-4A08-5F2D-67C1-7B82D6C37BB2}"/>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FB49AEFE-38E6-44D5-7DEC-1A90A25C1D5B}"/>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E4CE6169-5E23-CBD3-234A-1074B7517225}"/>
              </a:ext>
            </a:extLst>
          </p:cNvPr>
          <p:cNvSpPr>
            <a:spLocks noGrp="1"/>
          </p:cNvSpPr>
          <p:nvPr>
            <p:ph type="sldNum" sz="quarter" idx="12"/>
          </p:nvPr>
        </p:nvSpPr>
        <p:spPr/>
        <p:txBody>
          <a:bodyPr/>
          <a:lstStyle/>
          <a:p>
            <a:fld id="{0F4AB399-865D-4BE1-9079-4962ECA64CB8}" type="slidenum">
              <a:rPr lang="en-US" smtClean="0"/>
              <a:t>12</a:t>
            </a:fld>
            <a:endParaRPr lang="en-US"/>
          </a:p>
        </p:txBody>
      </p:sp>
      <p:sp>
        <p:nvSpPr>
          <p:cNvPr id="7" name="Content Placeholder 2">
            <a:extLst>
              <a:ext uri="{FF2B5EF4-FFF2-40B4-BE49-F238E27FC236}">
                <a16:creationId xmlns:a16="http://schemas.microsoft.com/office/drawing/2014/main" id="{69F9BA7C-34D2-9FDD-920D-8F24C3B67321}"/>
              </a:ext>
            </a:extLst>
          </p:cNvPr>
          <p:cNvSpPr>
            <a:spLocks noGrp="1"/>
          </p:cNvSpPr>
          <p:nvPr>
            <p:ph idx="1"/>
          </p:nvPr>
        </p:nvSpPr>
        <p:spPr>
          <a:xfrm>
            <a:off x="838200" y="1825625"/>
            <a:ext cx="10515600" cy="4667250"/>
          </a:xfrm>
        </p:spPr>
        <p:txBody>
          <a:bodyPr>
            <a:normAutofit/>
          </a:bodyPr>
          <a:lstStyle/>
          <a:p>
            <a:pPr marL="265316" indent="-265316">
              <a:defRPr/>
            </a:pPr>
            <a:r>
              <a:rPr lang="en-US" dirty="0">
                <a:solidFill>
                  <a:prstClr val="black"/>
                </a:solidFill>
              </a:rPr>
              <a:t>Uniform naming (IDs), discovery, versioning</a:t>
            </a:r>
          </a:p>
          <a:p>
            <a:pPr marL="265316" indent="-265316">
              <a:buFont typeface="Arial" panose="020B0604020202020204" pitchFamily="34" charset="0"/>
              <a:buChar char="•"/>
              <a:defRPr/>
            </a:pPr>
            <a:r>
              <a:rPr lang="en-US" sz="2800" dirty="0">
                <a:solidFill>
                  <a:prstClr val="black"/>
                </a:solidFill>
              </a:rPr>
              <a:t>Uniform, unlimited, conflict-free instruction encodings</a:t>
            </a:r>
          </a:p>
          <a:p>
            <a:pPr marL="265316" indent="-265316">
              <a:buFont typeface="Arial" panose="020B0604020202020204" pitchFamily="34" charset="0"/>
              <a:buChar char="•"/>
              <a:defRPr/>
            </a:pPr>
            <a:r>
              <a:rPr lang="en-US" sz="2800" dirty="0">
                <a:solidFill>
                  <a:prstClr val="black"/>
                </a:solidFill>
                <a:latin typeface="Calibri" panose="020F0502020204030204"/>
              </a:rPr>
              <a:t>Uniform stateful extensions &amp; uniform (no code) context save/restore</a:t>
            </a:r>
          </a:p>
          <a:p>
            <a:pPr marL="265316" indent="-265316">
              <a:buFont typeface="Arial" panose="020B0604020202020204" pitchFamily="34" charset="0"/>
              <a:buChar char="•"/>
              <a:defRPr/>
            </a:pPr>
            <a:r>
              <a:rPr lang="en-US" sz="2800" dirty="0">
                <a:solidFill>
                  <a:prstClr val="black"/>
                </a:solidFill>
              </a:rPr>
              <a:t>Uniform error signaling</a:t>
            </a:r>
          </a:p>
          <a:p>
            <a:pPr marL="265316" indent="-265316">
              <a:buFont typeface="Arial" panose="020B0604020202020204" pitchFamily="34" charset="0"/>
              <a:buChar char="•"/>
              <a:defRPr/>
            </a:pPr>
            <a:r>
              <a:rPr lang="en-US" dirty="0">
                <a:solidFill>
                  <a:prstClr val="black"/>
                </a:solidFill>
              </a:rPr>
              <a:t>Uniform access control</a:t>
            </a:r>
            <a:endParaRPr lang="en-US" sz="2800" dirty="0">
              <a:solidFill>
                <a:prstClr val="black"/>
              </a:solidFill>
            </a:endParaRPr>
          </a:p>
          <a:p>
            <a:pPr marL="265316" indent="-265316">
              <a:buFont typeface="Arial" panose="020B0604020202020204" pitchFamily="34" charset="0"/>
              <a:buChar char="•"/>
              <a:defRPr/>
            </a:pPr>
            <a:r>
              <a:rPr lang="en-US" dirty="0">
                <a:solidFill>
                  <a:prstClr val="black"/>
                </a:solidFill>
              </a:rPr>
              <a:t>Uniform logic interfaces</a:t>
            </a:r>
          </a:p>
          <a:p>
            <a:pPr marL="265316" indent="-265316">
              <a:buFont typeface="Arial" panose="020B0604020202020204" pitchFamily="34" charset="0"/>
              <a:buChar char="•"/>
              <a:defRPr/>
            </a:pPr>
            <a:r>
              <a:rPr lang="en-US" dirty="0">
                <a:solidFill>
                  <a:prstClr val="black"/>
                </a:solidFill>
              </a:rPr>
              <a:t>Uniform metadata</a:t>
            </a:r>
          </a:p>
          <a:p>
            <a:pPr marL="265316" indent="-265316">
              <a:buFont typeface="Arial" panose="020B0604020202020204" pitchFamily="34" charset="0"/>
              <a:buChar char="•"/>
              <a:defRPr/>
            </a:pPr>
            <a:endParaRPr lang="en-US" dirty="0">
              <a:solidFill>
                <a:prstClr val="black"/>
              </a:solidFill>
            </a:endParaRPr>
          </a:p>
          <a:p>
            <a:pPr marL="265316" indent="-265316">
              <a:buFont typeface="Arial" panose="020B0604020202020204" pitchFamily="34" charset="0"/>
              <a:buChar char="•"/>
              <a:defRPr/>
            </a:pPr>
            <a:r>
              <a:rPr lang="en-US" i="1" dirty="0">
                <a:solidFill>
                  <a:prstClr val="black"/>
                </a:solidFill>
              </a:rPr>
              <a:t>One </a:t>
            </a:r>
            <a:r>
              <a:rPr lang="en-US" b="1" i="1" dirty="0">
                <a:solidFill>
                  <a:prstClr val="black"/>
                </a:solidFill>
              </a:rPr>
              <a:t>good enough </a:t>
            </a:r>
            <a:r>
              <a:rPr lang="en-US" i="1" dirty="0">
                <a:solidFill>
                  <a:prstClr val="black"/>
                </a:solidFill>
              </a:rPr>
              <a:t>way to do things vs. many incompatible ways</a:t>
            </a:r>
          </a:p>
        </p:txBody>
      </p:sp>
    </p:spTree>
    <p:extLst>
      <p:ext uri="{BB962C8B-B14F-4D97-AF65-F5344CB8AC3E}">
        <p14:creationId xmlns:p14="http://schemas.microsoft.com/office/powerpoint/2010/main" val="2156020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60E-E89F-9323-2429-32FA447D54E7}"/>
              </a:ext>
            </a:extLst>
          </p:cNvPr>
          <p:cNvSpPr>
            <a:spLocks noGrp="1"/>
          </p:cNvSpPr>
          <p:nvPr>
            <p:ph type="title"/>
          </p:nvPr>
        </p:nvSpPr>
        <p:spPr/>
        <p:txBody>
          <a:bodyPr/>
          <a:lstStyle/>
          <a:p>
            <a:r>
              <a:rPr lang="en-US" dirty="0"/>
              <a:t>New interop standards</a:t>
            </a:r>
          </a:p>
        </p:txBody>
      </p:sp>
      <p:sp>
        <p:nvSpPr>
          <p:cNvPr id="3" name="Content Placeholder 2">
            <a:extLst>
              <a:ext uri="{FF2B5EF4-FFF2-40B4-BE49-F238E27FC236}">
                <a16:creationId xmlns:a16="http://schemas.microsoft.com/office/drawing/2014/main" id="{93145202-E557-5CD7-E510-917F544496B5}"/>
              </a:ext>
            </a:extLst>
          </p:cNvPr>
          <p:cNvSpPr>
            <a:spLocks noGrp="1"/>
          </p:cNvSpPr>
          <p:nvPr>
            <p:ph idx="1"/>
          </p:nvPr>
        </p:nvSpPr>
        <p:spPr/>
        <p:txBody>
          <a:bodyPr/>
          <a:lstStyle/>
          <a:p>
            <a:r>
              <a:rPr lang="en-US" b="1" dirty="0"/>
              <a:t>ISA:</a:t>
            </a:r>
            <a:r>
              <a:rPr lang="en-US" dirty="0"/>
              <a:t> HW-SW: composable extension multiplexing: -</a:t>
            </a:r>
            <a:r>
              <a:rPr lang="en-US" dirty="0" err="1"/>
              <a:t>Zicx</a:t>
            </a:r>
            <a:endParaRPr lang="en-US" dirty="0"/>
          </a:p>
          <a:p>
            <a:pPr lvl="1"/>
            <a:r>
              <a:rPr lang="en-US" dirty="0"/>
              <a:t>A standard ABI for composition of CXs and CX libraries</a:t>
            </a:r>
          </a:p>
          <a:p>
            <a:pPr lvl="1"/>
            <a:r>
              <a:rPr lang="en-US" dirty="0"/>
              <a:t>Software first selects hart’s current CX &amp; CX-state</a:t>
            </a:r>
          </a:p>
          <a:p>
            <a:pPr lvl="1"/>
            <a:r>
              <a:rPr lang="en-US" dirty="0"/>
              <a:t>Each CX enjoys full custom instruction encoding space</a:t>
            </a:r>
          </a:p>
          <a:p>
            <a:r>
              <a:rPr lang="en-US" b="1" dirty="0"/>
              <a:t>Non-ISA: </a:t>
            </a:r>
            <a:r>
              <a:rPr lang="en-US" dirty="0"/>
              <a:t>HW-HW: CXU Logic Interface (CXU-LI)</a:t>
            </a:r>
          </a:p>
          <a:p>
            <a:pPr lvl="1"/>
            <a:r>
              <a:rPr lang="en-US" dirty="0"/>
              <a:t>A signaling standard for composition of { CPUs + CXUs } complexes</a:t>
            </a:r>
          </a:p>
          <a:p>
            <a:r>
              <a:rPr lang="en-US" i="1" dirty="0"/>
              <a:t>Better together</a:t>
            </a:r>
          </a:p>
        </p:txBody>
      </p:sp>
      <p:sp>
        <p:nvSpPr>
          <p:cNvPr id="4" name="Date Placeholder 3">
            <a:extLst>
              <a:ext uri="{FF2B5EF4-FFF2-40B4-BE49-F238E27FC236}">
                <a16:creationId xmlns:a16="http://schemas.microsoft.com/office/drawing/2014/main" id="{3B650EC9-59C6-2027-93FF-288395A8DE54}"/>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C46B9992-A9B7-F328-FAF4-8ECEA9A9B1D5}"/>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0EA29C10-87D5-E9C8-E7BA-DD98EC8EB928}"/>
              </a:ext>
            </a:extLst>
          </p:cNvPr>
          <p:cNvSpPr>
            <a:spLocks noGrp="1"/>
          </p:cNvSpPr>
          <p:nvPr>
            <p:ph type="sldNum" sz="quarter" idx="12"/>
          </p:nvPr>
        </p:nvSpPr>
        <p:spPr/>
        <p:txBody>
          <a:bodyPr/>
          <a:lstStyle/>
          <a:p>
            <a:fld id="{0F4AB399-865D-4BE1-9079-4962ECA64CB8}" type="slidenum">
              <a:rPr lang="en-US" smtClean="0"/>
              <a:t>13</a:t>
            </a:fld>
            <a:endParaRPr lang="en-US"/>
          </a:p>
        </p:txBody>
      </p:sp>
    </p:spTree>
    <p:custDataLst>
      <p:tags r:id="rId1"/>
    </p:custDataLst>
    <p:extLst>
      <p:ext uri="{BB962C8B-B14F-4D97-AF65-F5344CB8AC3E}">
        <p14:creationId xmlns:p14="http://schemas.microsoft.com/office/powerpoint/2010/main" val="109030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BF746-2E2A-22EE-6322-193B7ACC1FFF}"/>
              </a:ext>
            </a:extLst>
          </p:cNvPr>
          <p:cNvSpPr>
            <a:spLocks noGrp="1"/>
          </p:cNvSpPr>
          <p:nvPr>
            <p:ph type="title"/>
          </p:nvPr>
        </p:nvSpPr>
        <p:spPr/>
        <p:txBody>
          <a:bodyPr/>
          <a:lstStyle/>
          <a:p>
            <a:r>
              <a:rPr lang="en-US" dirty="0"/>
              <a:t>Standard interfaces and formats </a:t>
            </a:r>
            <a:r>
              <a:rPr lang="en-US" sz="3200" i="1" dirty="0"/>
              <a:t>(§1.4)</a:t>
            </a:r>
            <a:endParaRPr lang="en-US" i="1" dirty="0"/>
          </a:p>
        </p:txBody>
      </p:sp>
      <p:sp>
        <p:nvSpPr>
          <p:cNvPr id="3" name="Content Placeholder 2">
            <a:extLst>
              <a:ext uri="{FF2B5EF4-FFF2-40B4-BE49-F238E27FC236}">
                <a16:creationId xmlns:a16="http://schemas.microsoft.com/office/drawing/2014/main" id="{859C777F-7FAD-5994-D0E5-0D48E1A9422C}"/>
              </a:ext>
            </a:extLst>
          </p:cNvPr>
          <p:cNvSpPr>
            <a:spLocks noGrp="1"/>
          </p:cNvSpPr>
          <p:nvPr>
            <p:ph idx="1"/>
          </p:nvPr>
        </p:nvSpPr>
        <p:spPr>
          <a:xfrm>
            <a:off x="838199" y="1556411"/>
            <a:ext cx="11147533" cy="4351338"/>
          </a:xfrm>
        </p:spPr>
        <p:txBody>
          <a:bodyPr/>
          <a:lstStyle/>
          <a:p>
            <a:pPr marL="265316" marR="0" lvl="0" indent="-265316"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CX Runtime: library services (discovery, state management, …)</a:t>
            </a:r>
          </a:p>
          <a:p>
            <a:pPr marL="265316" marR="0" lvl="0" indent="-265316"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b="1" u="none" strike="noStrike" kern="1200" cap="none" spc="0" normalizeH="0" baseline="0" noProof="0" dirty="0" err="1">
                <a:ln>
                  <a:noFill/>
                </a:ln>
                <a:solidFill>
                  <a:prstClr val="black"/>
                </a:solidFill>
                <a:effectLst/>
                <a:uLnTx/>
                <a:uFillTx/>
                <a:latin typeface="Calibri" panose="020F0502020204030204"/>
                <a:ea typeface="+mn-ea"/>
                <a:cs typeface="+mn-cs"/>
              </a:rPr>
              <a:t>Zicx</a:t>
            </a:r>
            <a:r>
              <a:rPr kumimoji="0" lang="en-US" b="0" u="none" strike="noStrike" kern="1200" cap="none" spc="0" normalizeH="0" baseline="0" noProof="0" dirty="0">
                <a:ln>
                  <a:noFill/>
                </a:ln>
                <a:solidFill>
                  <a:prstClr val="black"/>
                </a:solidFill>
                <a:effectLst/>
                <a:uLnTx/>
                <a:uFillTx/>
                <a:latin typeface="Calibri" panose="020F0502020204030204"/>
                <a:ea typeface="+mn-ea"/>
                <a:cs typeface="+mn-cs"/>
              </a:rPr>
              <a:t>: “composable extensions” extension, </a:t>
            </a:r>
            <a:r>
              <a:rPr lang="en-US" dirty="0">
                <a:solidFill>
                  <a:prstClr val="black"/>
                </a:solidFill>
                <a:latin typeface="Calibri" panose="020F0502020204030204"/>
              </a:rPr>
              <a:t>new </a:t>
            </a:r>
            <a:r>
              <a:rPr kumimoji="0" lang="en-US" b="0" u="none" strike="noStrike" kern="1200" cap="none" spc="0" normalizeH="0" baseline="0" noProof="0" dirty="0">
                <a:ln>
                  <a:noFill/>
                </a:ln>
                <a:solidFill>
                  <a:prstClr val="black"/>
                </a:solidFill>
                <a:effectLst/>
                <a:uLnTx/>
                <a:uFillTx/>
                <a:latin typeface="Calibri" panose="020F0502020204030204"/>
                <a:ea typeface="+mn-ea"/>
                <a:cs typeface="+mn-cs"/>
              </a:rPr>
              <a:t>CSRs for CX multiplexing</a:t>
            </a:r>
          </a:p>
          <a:p>
            <a:pPr marL="265316" marR="0" lvl="0" indent="-265316"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u="none" strike="noStrike" kern="1200" cap="none" spc="0" normalizeH="0" baseline="0" noProof="0" dirty="0">
                <a:ln>
                  <a:noFill/>
                </a:ln>
                <a:solidFill>
                  <a:prstClr val="black"/>
                </a:solidFill>
                <a:effectLst/>
                <a:uLnTx/>
                <a:uFillTx/>
                <a:latin typeface="Calibri" panose="020F0502020204030204"/>
                <a:ea typeface="+mn-ea"/>
                <a:cs typeface="+mn-cs"/>
              </a:rPr>
              <a:t>CXU Logic Interface &amp; metadata</a:t>
            </a:r>
          </a:p>
          <a:p>
            <a:endParaRPr lang="en-US" dirty="0"/>
          </a:p>
        </p:txBody>
      </p:sp>
      <p:sp>
        <p:nvSpPr>
          <p:cNvPr id="4" name="Date Placeholder 3">
            <a:extLst>
              <a:ext uri="{FF2B5EF4-FFF2-40B4-BE49-F238E27FC236}">
                <a16:creationId xmlns:a16="http://schemas.microsoft.com/office/drawing/2014/main" id="{0CECCAE2-138D-2C5B-915A-5F453FC1D1FE}"/>
              </a:ext>
            </a:extLst>
          </p:cNvPr>
          <p:cNvSpPr>
            <a:spLocks noGrp="1"/>
          </p:cNvSpPr>
          <p:nvPr>
            <p:ph type="dt" sz="half" idx="10"/>
          </p:nvPr>
        </p:nvSpPr>
        <p:spPr/>
        <p:txBody>
          <a:bodyPr/>
          <a:lstStyle/>
          <a:p>
            <a:r>
              <a:rPr lang="en-US" dirty="0"/>
              <a:t>Aug 6, 2023</a:t>
            </a:r>
          </a:p>
        </p:txBody>
      </p:sp>
      <p:sp>
        <p:nvSpPr>
          <p:cNvPr id="6" name="Slide Number Placeholder 5">
            <a:extLst>
              <a:ext uri="{FF2B5EF4-FFF2-40B4-BE49-F238E27FC236}">
                <a16:creationId xmlns:a16="http://schemas.microsoft.com/office/drawing/2014/main" id="{2163EE09-9E75-8335-0DB4-046185FA0328}"/>
              </a:ext>
            </a:extLst>
          </p:cNvPr>
          <p:cNvSpPr>
            <a:spLocks noGrp="1"/>
          </p:cNvSpPr>
          <p:nvPr>
            <p:ph type="sldNum" sz="quarter" idx="12"/>
          </p:nvPr>
        </p:nvSpPr>
        <p:spPr/>
        <p:txBody>
          <a:bodyPr/>
          <a:lstStyle/>
          <a:p>
            <a:fld id="{0F4AB399-865D-4BE1-9079-4962ECA64CB8}" type="slidenum">
              <a:rPr lang="en-US" smtClean="0"/>
              <a:t>14</a:t>
            </a:fld>
            <a:endParaRPr lang="en-US"/>
          </a:p>
        </p:txBody>
      </p:sp>
      <p:grpSp>
        <p:nvGrpSpPr>
          <p:cNvPr id="7" name="Group 6">
            <a:extLst>
              <a:ext uri="{FF2B5EF4-FFF2-40B4-BE49-F238E27FC236}">
                <a16:creationId xmlns:a16="http://schemas.microsoft.com/office/drawing/2014/main" id="{9DC9D2DC-CABB-AF3F-AE6A-55FBBC785499}"/>
              </a:ext>
            </a:extLst>
          </p:cNvPr>
          <p:cNvGrpSpPr/>
          <p:nvPr/>
        </p:nvGrpSpPr>
        <p:grpSpPr>
          <a:xfrm>
            <a:off x="2955792" y="3231573"/>
            <a:ext cx="6616031" cy="3387436"/>
            <a:chOff x="609599" y="685800"/>
            <a:chExt cx="5867401" cy="3657600"/>
          </a:xfrm>
        </p:grpSpPr>
        <p:sp>
          <p:nvSpPr>
            <p:cNvPr id="8" name="Rectangle 7">
              <a:extLst>
                <a:ext uri="{FF2B5EF4-FFF2-40B4-BE49-F238E27FC236}">
                  <a16:creationId xmlns:a16="http://schemas.microsoft.com/office/drawing/2014/main" id="{1293E474-FE98-BDB1-482E-AC13BBC459CD}"/>
                </a:ext>
              </a:extLst>
            </p:cNvPr>
            <p:cNvSpPr/>
            <p:nvPr/>
          </p:nvSpPr>
          <p:spPr>
            <a:xfrm>
              <a:off x="609599" y="2819409"/>
              <a:ext cx="2743187" cy="304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i="1" dirty="0"/>
                <a:t>RV-I -Zicsr</a:t>
              </a:r>
            </a:p>
          </p:txBody>
        </p:sp>
        <p:sp>
          <p:nvSpPr>
            <p:cNvPr id="9" name="Rectangle 8">
              <a:extLst>
                <a:ext uri="{FF2B5EF4-FFF2-40B4-BE49-F238E27FC236}">
                  <a16:creationId xmlns:a16="http://schemas.microsoft.com/office/drawing/2014/main" id="{99F11C9B-DBBF-F7C8-B4C3-F157575BE880}"/>
                </a:ext>
              </a:extLst>
            </p:cNvPr>
            <p:cNvSpPr/>
            <p:nvPr/>
          </p:nvSpPr>
          <p:spPr>
            <a:xfrm>
              <a:off x="3352800" y="2819391"/>
              <a:ext cx="914400" cy="304800"/>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i="1" dirty="0"/>
                <a:t>-</a:t>
              </a:r>
              <a:r>
                <a:rPr lang="en-US" sz="1600" i="1" dirty="0" err="1"/>
                <a:t>Zicx</a:t>
              </a:r>
              <a:endParaRPr lang="en-US" sz="1600" i="1" dirty="0"/>
            </a:p>
          </p:txBody>
        </p:sp>
        <p:sp>
          <p:nvSpPr>
            <p:cNvPr id="10" name="Rectangle 9">
              <a:extLst>
                <a:ext uri="{FF2B5EF4-FFF2-40B4-BE49-F238E27FC236}">
                  <a16:creationId xmlns:a16="http://schemas.microsoft.com/office/drawing/2014/main" id="{41284ABB-BA70-D093-FFBD-3904FBB2160B}"/>
                </a:ext>
              </a:extLst>
            </p:cNvPr>
            <p:cNvSpPr/>
            <p:nvPr/>
          </p:nvSpPr>
          <p:spPr>
            <a:xfrm>
              <a:off x="1371609" y="3733827"/>
              <a:ext cx="2133591" cy="304800"/>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i="1" dirty="0"/>
                <a:t>CXU Logic Interface</a:t>
              </a:r>
            </a:p>
          </p:txBody>
        </p:sp>
        <p:sp>
          <p:nvSpPr>
            <p:cNvPr id="11" name="Rectangle 10">
              <a:extLst>
                <a:ext uri="{FF2B5EF4-FFF2-40B4-BE49-F238E27FC236}">
                  <a16:creationId xmlns:a16="http://schemas.microsoft.com/office/drawing/2014/main" id="{31FFAEC8-E9D5-7DA8-EC06-D3694E0BEE91}"/>
                </a:ext>
              </a:extLst>
            </p:cNvPr>
            <p:cNvSpPr/>
            <p:nvPr/>
          </p:nvSpPr>
          <p:spPr>
            <a:xfrm>
              <a:off x="2514600" y="1909246"/>
              <a:ext cx="762000" cy="304800"/>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i="1" dirty="0"/>
                <a:t>CX-ABI</a:t>
              </a:r>
            </a:p>
          </p:txBody>
        </p:sp>
        <p:sp>
          <p:nvSpPr>
            <p:cNvPr id="12" name="Rectangle 11">
              <a:extLst>
                <a:ext uri="{FF2B5EF4-FFF2-40B4-BE49-F238E27FC236}">
                  <a16:creationId xmlns:a16="http://schemas.microsoft.com/office/drawing/2014/main" id="{7CCC2B8F-6171-B588-F997-D1852FE42A39}"/>
                </a:ext>
              </a:extLst>
            </p:cNvPr>
            <p:cNvSpPr/>
            <p:nvPr/>
          </p:nvSpPr>
          <p:spPr>
            <a:xfrm>
              <a:off x="609599" y="3124209"/>
              <a:ext cx="3657583" cy="304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CPU</a:t>
              </a:r>
            </a:p>
          </p:txBody>
        </p:sp>
        <p:sp>
          <p:nvSpPr>
            <p:cNvPr id="13" name="Rectangle 12">
              <a:extLst>
                <a:ext uri="{FF2B5EF4-FFF2-40B4-BE49-F238E27FC236}">
                  <a16:creationId xmlns:a16="http://schemas.microsoft.com/office/drawing/2014/main" id="{0CB51942-B080-840A-6C23-709ECDEE9A6B}"/>
                </a:ext>
              </a:extLst>
            </p:cNvPr>
            <p:cNvSpPr/>
            <p:nvPr/>
          </p:nvSpPr>
          <p:spPr>
            <a:xfrm>
              <a:off x="1600206" y="4038600"/>
              <a:ext cx="762000" cy="304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CXU</a:t>
              </a:r>
              <a:r>
                <a:rPr lang="en-US" sz="1600" baseline="-25000" dirty="0"/>
                <a:t>0</a:t>
              </a:r>
              <a:endParaRPr lang="en-US" sz="1600" dirty="0"/>
            </a:p>
          </p:txBody>
        </p:sp>
        <p:sp>
          <p:nvSpPr>
            <p:cNvPr id="14" name="Rectangle 13">
              <a:extLst>
                <a:ext uri="{FF2B5EF4-FFF2-40B4-BE49-F238E27FC236}">
                  <a16:creationId xmlns:a16="http://schemas.microsoft.com/office/drawing/2014/main" id="{AE2995C1-5FEE-67D7-2556-FA734BF6FC51}"/>
                </a:ext>
              </a:extLst>
            </p:cNvPr>
            <p:cNvSpPr/>
            <p:nvPr/>
          </p:nvSpPr>
          <p:spPr>
            <a:xfrm>
              <a:off x="2514606" y="4038600"/>
              <a:ext cx="762000" cy="304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CXU</a:t>
              </a:r>
              <a:r>
                <a:rPr lang="en-US" sz="1600" baseline="-25000" dirty="0"/>
                <a:t>1</a:t>
              </a:r>
              <a:endParaRPr lang="en-US" sz="1600" dirty="0"/>
            </a:p>
          </p:txBody>
        </p:sp>
        <p:sp>
          <p:nvSpPr>
            <p:cNvPr id="15" name="Rectangle 14">
              <a:extLst>
                <a:ext uri="{FF2B5EF4-FFF2-40B4-BE49-F238E27FC236}">
                  <a16:creationId xmlns:a16="http://schemas.microsoft.com/office/drawing/2014/main" id="{C30AC1BD-40E0-888F-3981-C2E6AB7112D4}"/>
                </a:ext>
              </a:extLst>
            </p:cNvPr>
            <p:cNvSpPr/>
            <p:nvPr/>
          </p:nvSpPr>
          <p:spPr>
            <a:xfrm>
              <a:off x="3429000" y="1905000"/>
              <a:ext cx="778932" cy="304800"/>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i="1" dirty="0"/>
                <a:t>CX-RT</a:t>
              </a:r>
            </a:p>
          </p:txBody>
        </p:sp>
        <p:sp>
          <p:nvSpPr>
            <p:cNvPr id="16" name="Rectangle 15">
              <a:extLst>
                <a:ext uri="{FF2B5EF4-FFF2-40B4-BE49-F238E27FC236}">
                  <a16:creationId xmlns:a16="http://schemas.microsoft.com/office/drawing/2014/main" id="{E6A350CF-6402-7BD2-3198-51624B1FE143}"/>
                </a:ext>
              </a:extLst>
            </p:cNvPr>
            <p:cNvSpPr/>
            <p:nvPr/>
          </p:nvSpPr>
          <p:spPr>
            <a:xfrm>
              <a:off x="685800" y="1909246"/>
              <a:ext cx="762000" cy="304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i="1" dirty="0"/>
                <a:t>CX</a:t>
              </a:r>
              <a:r>
                <a:rPr lang="en-US" sz="1600" i="1" baseline="-25000" dirty="0"/>
                <a:t>0</a:t>
              </a:r>
            </a:p>
          </p:txBody>
        </p:sp>
        <p:sp>
          <p:nvSpPr>
            <p:cNvPr id="17" name="Rectangle 16">
              <a:extLst>
                <a:ext uri="{FF2B5EF4-FFF2-40B4-BE49-F238E27FC236}">
                  <a16:creationId xmlns:a16="http://schemas.microsoft.com/office/drawing/2014/main" id="{3F700EE0-5538-16D2-B72C-82C0954F3661}"/>
                </a:ext>
              </a:extLst>
            </p:cNvPr>
            <p:cNvSpPr/>
            <p:nvPr/>
          </p:nvSpPr>
          <p:spPr>
            <a:xfrm>
              <a:off x="1600200" y="1913479"/>
              <a:ext cx="762000" cy="304800"/>
            </a:xfrm>
            <a:prstGeom prst="rect">
              <a:avLst/>
            </a:prstGeom>
            <a:solidFill>
              <a:schemeClr val="bg1"/>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i="1" dirty="0"/>
                <a:t>CX</a:t>
              </a:r>
              <a:r>
                <a:rPr lang="en-US" sz="1600" i="1" baseline="-25000" dirty="0"/>
                <a:t>1</a:t>
              </a:r>
            </a:p>
          </p:txBody>
        </p:sp>
        <p:sp>
          <p:nvSpPr>
            <p:cNvPr id="18" name="Rectangle 17">
              <a:extLst>
                <a:ext uri="{FF2B5EF4-FFF2-40B4-BE49-F238E27FC236}">
                  <a16:creationId xmlns:a16="http://schemas.microsoft.com/office/drawing/2014/main" id="{AC103413-D676-4FEA-C491-5756DB464486}"/>
                </a:ext>
              </a:extLst>
            </p:cNvPr>
            <p:cNvSpPr/>
            <p:nvPr/>
          </p:nvSpPr>
          <p:spPr>
            <a:xfrm>
              <a:off x="4648200" y="2514600"/>
              <a:ext cx="1828800" cy="304800"/>
            </a:xfrm>
            <a:prstGeom prst="rect">
              <a:avLst/>
            </a:prstGeom>
            <a:solidFill>
              <a:schemeClr val="bg1">
                <a:lumMod val="85000"/>
              </a:schemeClr>
            </a:solid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i="1" dirty="0"/>
                <a:t>CXU Metadata</a:t>
              </a:r>
            </a:p>
          </p:txBody>
        </p:sp>
        <p:sp>
          <p:nvSpPr>
            <p:cNvPr id="19" name="Rectangle 18">
              <a:extLst>
                <a:ext uri="{FF2B5EF4-FFF2-40B4-BE49-F238E27FC236}">
                  <a16:creationId xmlns:a16="http://schemas.microsoft.com/office/drawing/2014/main" id="{D03C0163-096A-4152-791C-F1D3B3E7E225}"/>
                </a:ext>
              </a:extLst>
            </p:cNvPr>
            <p:cNvSpPr/>
            <p:nvPr/>
          </p:nvSpPr>
          <p:spPr>
            <a:xfrm>
              <a:off x="4648200" y="3429000"/>
              <a:ext cx="838200" cy="304800"/>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100" dirty="0"/>
                <a:t>CXU</a:t>
              </a:r>
              <a:r>
                <a:rPr lang="en-US" sz="1100" baseline="-25000" dirty="0"/>
                <a:t>0</a:t>
              </a:r>
              <a:r>
                <a:rPr lang="en-US" sz="1100" dirty="0"/>
                <a:t>-MD</a:t>
              </a:r>
            </a:p>
          </p:txBody>
        </p:sp>
        <p:sp>
          <p:nvSpPr>
            <p:cNvPr id="20" name="Rectangle 19">
              <a:extLst>
                <a:ext uri="{FF2B5EF4-FFF2-40B4-BE49-F238E27FC236}">
                  <a16:creationId xmlns:a16="http://schemas.microsoft.com/office/drawing/2014/main" id="{AEEC8130-F9D3-F189-30B3-15B6CD42B89C}"/>
                </a:ext>
              </a:extLst>
            </p:cNvPr>
            <p:cNvSpPr/>
            <p:nvPr/>
          </p:nvSpPr>
          <p:spPr>
            <a:xfrm>
              <a:off x="5638800" y="3429000"/>
              <a:ext cx="838200" cy="304800"/>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100" dirty="0"/>
                <a:t>CXU</a:t>
              </a:r>
              <a:r>
                <a:rPr lang="en-US" sz="1100" baseline="-25000" dirty="0"/>
                <a:t>1</a:t>
              </a:r>
              <a:r>
                <a:rPr lang="en-US" sz="1100" dirty="0"/>
                <a:t>-MD</a:t>
              </a:r>
            </a:p>
          </p:txBody>
        </p:sp>
        <p:sp>
          <p:nvSpPr>
            <p:cNvPr id="21" name="Rectangle 20">
              <a:extLst>
                <a:ext uri="{FF2B5EF4-FFF2-40B4-BE49-F238E27FC236}">
                  <a16:creationId xmlns:a16="http://schemas.microsoft.com/office/drawing/2014/main" id="{9885747D-7923-A051-B6A2-99891C095FA5}"/>
                </a:ext>
              </a:extLst>
            </p:cNvPr>
            <p:cNvSpPr/>
            <p:nvPr/>
          </p:nvSpPr>
          <p:spPr>
            <a:xfrm>
              <a:off x="685800" y="1299646"/>
              <a:ext cx="762000" cy="304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CX</a:t>
              </a:r>
              <a:r>
                <a:rPr lang="en-US" sz="1600" baseline="-25000" dirty="0"/>
                <a:t>0</a:t>
              </a:r>
              <a:r>
                <a:rPr lang="en-US" sz="1600" dirty="0"/>
                <a:t> lib</a:t>
              </a:r>
            </a:p>
          </p:txBody>
        </p:sp>
        <p:sp>
          <p:nvSpPr>
            <p:cNvPr id="22" name="Rectangle 21">
              <a:extLst>
                <a:ext uri="{FF2B5EF4-FFF2-40B4-BE49-F238E27FC236}">
                  <a16:creationId xmlns:a16="http://schemas.microsoft.com/office/drawing/2014/main" id="{0D934432-DC08-35AA-3752-F255D78C4E2A}"/>
                </a:ext>
              </a:extLst>
            </p:cNvPr>
            <p:cNvSpPr/>
            <p:nvPr/>
          </p:nvSpPr>
          <p:spPr>
            <a:xfrm>
              <a:off x="1600200" y="1303879"/>
              <a:ext cx="762000" cy="304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CX</a:t>
              </a:r>
              <a:r>
                <a:rPr lang="en-US" sz="1600" baseline="-25000" dirty="0"/>
                <a:t>1</a:t>
              </a:r>
              <a:r>
                <a:rPr lang="en-US" sz="1600" dirty="0"/>
                <a:t> lib</a:t>
              </a:r>
            </a:p>
          </p:txBody>
        </p:sp>
        <p:sp>
          <p:nvSpPr>
            <p:cNvPr id="23" name="Rectangle 22">
              <a:extLst>
                <a:ext uri="{FF2B5EF4-FFF2-40B4-BE49-F238E27FC236}">
                  <a16:creationId xmlns:a16="http://schemas.microsoft.com/office/drawing/2014/main" id="{9F8B44EC-4555-9119-4CC1-A0A45F3AACF2}"/>
                </a:ext>
              </a:extLst>
            </p:cNvPr>
            <p:cNvSpPr/>
            <p:nvPr/>
          </p:nvSpPr>
          <p:spPr>
            <a:xfrm>
              <a:off x="4648200" y="2971773"/>
              <a:ext cx="838200" cy="304800"/>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100" dirty="0"/>
                <a:t>SYS-MD</a:t>
              </a:r>
            </a:p>
          </p:txBody>
        </p:sp>
        <p:sp>
          <p:nvSpPr>
            <p:cNvPr id="24" name="Rectangle 23">
              <a:extLst>
                <a:ext uri="{FF2B5EF4-FFF2-40B4-BE49-F238E27FC236}">
                  <a16:creationId xmlns:a16="http://schemas.microsoft.com/office/drawing/2014/main" id="{66C003CF-6012-F533-4494-DC6B14F83AB6}"/>
                </a:ext>
              </a:extLst>
            </p:cNvPr>
            <p:cNvSpPr/>
            <p:nvPr/>
          </p:nvSpPr>
          <p:spPr>
            <a:xfrm>
              <a:off x="5638800" y="2971773"/>
              <a:ext cx="838200" cy="304800"/>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100" dirty="0"/>
                <a:t>CPU-MD</a:t>
              </a:r>
            </a:p>
          </p:txBody>
        </p:sp>
        <p:sp>
          <p:nvSpPr>
            <p:cNvPr id="25" name="Rectangle 24">
              <a:extLst>
                <a:ext uri="{FF2B5EF4-FFF2-40B4-BE49-F238E27FC236}">
                  <a16:creationId xmlns:a16="http://schemas.microsoft.com/office/drawing/2014/main" id="{A89D8E41-7DFB-9B5D-22A4-0A9ED347E5FF}"/>
                </a:ext>
              </a:extLst>
            </p:cNvPr>
            <p:cNvSpPr/>
            <p:nvPr/>
          </p:nvSpPr>
          <p:spPr>
            <a:xfrm>
              <a:off x="609600" y="685800"/>
              <a:ext cx="1828796" cy="304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Applications</a:t>
              </a:r>
            </a:p>
          </p:txBody>
        </p:sp>
        <p:cxnSp>
          <p:nvCxnSpPr>
            <p:cNvPr id="26" name="Straight Arrow Connector 25">
              <a:extLst>
                <a:ext uri="{FF2B5EF4-FFF2-40B4-BE49-F238E27FC236}">
                  <a16:creationId xmlns:a16="http://schemas.microsoft.com/office/drawing/2014/main" id="{1635DC4B-2C3A-3734-D063-3E440D45C855}"/>
                </a:ext>
              </a:extLst>
            </p:cNvPr>
            <p:cNvCxnSpPr>
              <a:cxnSpLocks/>
            </p:cNvCxnSpPr>
            <p:nvPr/>
          </p:nvCxnSpPr>
          <p:spPr>
            <a:xfrm>
              <a:off x="1075267" y="999079"/>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5ED2BDD5-B72D-8B86-31EB-F7C24E3F26B7}"/>
                </a:ext>
              </a:extLst>
            </p:cNvPr>
            <p:cNvCxnSpPr>
              <a:cxnSpLocks/>
            </p:cNvCxnSpPr>
            <p:nvPr/>
          </p:nvCxnSpPr>
          <p:spPr>
            <a:xfrm>
              <a:off x="1981200" y="999079"/>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C2DD498-EBAB-C69D-F2D5-337FEFB0D817}"/>
                </a:ext>
              </a:extLst>
            </p:cNvPr>
            <p:cNvCxnSpPr>
              <a:cxnSpLocks/>
            </p:cNvCxnSpPr>
            <p:nvPr/>
          </p:nvCxnSpPr>
          <p:spPr>
            <a:xfrm>
              <a:off x="1075267" y="1604446"/>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3E11380-38AB-CFF4-F355-DA48DAE97E45}"/>
                </a:ext>
              </a:extLst>
            </p:cNvPr>
            <p:cNvCxnSpPr>
              <a:cxnSpLocks/>
            </p:cNvCxnSpPr>
            <p:nvPr/>
          </p:nvCxnSpPr>
          <p:spPr>
            <a:xfrm>
              <a:off x="1981200" y="1604446"/>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58B6A85-0AED-487A-171C-46FC3555AF2B}"/>
                </a:ext>
              </a:extLst>
            </p:cNvPr>
            <p:cNvCxnSpPr>
              <a:cxnSpLocks/>
            </p:cNvCxnSpPr>
            <p:nvPr/>
          </p:nvCxnSpPr>
          <p:spPr>
            <a:xfrm>
              <a:off x="1058334" y="2214046"/>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122E50F0-FB56-82BB-5E72-F362325FCD0E}"/>
                </a:ext>
              </a:extLst>
            </p:cNvPr>
            <p:cNvCxnSpPr>
              <a:cxnSpLocks/>
            </p:cNvCxnSpPr>
            <p:nvPr/>
          </p:nvCxnSpPr>
          <p:spPr>
            <a:xfrm>
              <a:off x="1964267" y="2214046"/>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55C5865D-9527-0D4B-6BB4-1A4EAC064C79}"/>
                </a:ext>
              </a:extLst>
            </p:cNvPr>
            <p:cNvCxnSpPr>
              <a:cxnSpLocks/>
              <a:stCxn id="21" idx="2"/>
              <a:endCxn id="11" idx="0"/>
            </p:cNvCxnSpPr>
            <p:nvPr/>
          </p:nvCxnSpPr>
          <p:spPr>
            <a:xfrm>
              <a:off x="1066800" y="1604446"/>
              <a:ext cx="1828800" cy="3048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04DD4FE-51E9-552D-83B0-C513993AC276}"/>
                </a:ext>
              </a:extLst>
            </p:cNvPr>
            <p:cNvCxnSpPr>
              <a:cxnSpLocks/>
              <a:stCxn id="22" idx="2"/>
              <a:endCxn id="11" idx="0"/>
            </p:cNvCxnSpPr>
            <p:nvPr/>
          </p:nvCxnSpPr>
          <p:spPr>
            <a:xfrm>
              <a:off x="1981200" y="1608679"/>
              <a:ext cx="914400" cy="3005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1A8FE7AB-7A43-23E8-BA47-937AAE46A9AE}"/>
                </a:ext>
              </a:extLst>
            </p:cNvPr>
            <p:cNvCxnSpPr>
              <a:cxnSpLocks/>
            </p:cNvCxnSpPr>
            <p:nvPr/>
          </p:nvCxnSpPr>
          <p:spPr>
            <a:xfrm>
              <a:off x="2895600" y="2214046"/>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F7A3FEA-0F61-FD10-50D6-4C5429A1E2C1}"/>
                </a:ext>
              </a:extLst>
            </p:cNvPr>
            <p:cNvCxnSpPr>
              <a:cxnSpLocks/>
            </p:cNvCxnSpPr>
            <p:nvPr/>
          </p:nvCxnSpPr>
          <p:spPr>
            <a:xfrm>
              <a:off x="2438406" y="3420503"/>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636B82A5-6C48-E053-F45B-4ABE3EFF8847}"/>
                </a:ext>
              </a:extLst>
            </p:cNvPr>
            <p:cNvSpPr/>
            <p:nvPr/>
          </p:nvSpPr>
          <p:spPr>
            <a:xfrm>
              <a:off x="609599" y="2514600"/>
              <a:ext cx="3657597" cy="304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Language-VM / OS / VM</a:t>
              </a:r>
            </a:p>
          </p:txBody>
        </p:sp>
        <p:cxnSp>
          <p:nvCxnSpPr>
            <p:cNvPr id="37" name="Straight Arrow Connector 36">
              <a:extLst>
                <a:ext uri="{FF2B5EF4-FFF2-40B4-BE49-F238E27FC236}">
                  <a16:creationId xmlns:a16="http://schemas.microsoft.com/office/drawing/2014/main" id="{50A3AAE7-5664-FC98-0A71-02D6BD3838CF}"/>
                </a:ext>
              </a:extLst>
            </p:cNvPr>
            <p:cNvCxnSpPr>
              <a:cxnSpLocks/>
            </p:cNvCxnSpPr>
            <p:nvPr/>
          </p:nvCxnSpPr>
          <p:spPr>
            <a:xfrm>
              <a:off x="4610096" y="990600"/>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5D8FB0F2-E40D-4475-16A7-B5D58282AF9B}"/>
                </a:ext>
              </a:extLst>
            </p:cNvPr>
            <p:cNvSpPr txBox="1"/>
            <p:nvPr/>
          </p:nvSpPr>
          <p:spPr>
            <a:xfrm>
              <a:off x="4572000" y="943026"/>
              <a:ext cx="621508" cy="419241"/>
            </a:xfrm>
            <a:prstGeom prst="rect">
              <a:avLst/>
            </a:prstGeom>
            <a:noFill/>
            <a:ln w="28575">
              <a:noFill/>
            </a:ln>
          </p:spPr>
          <p:txBody>
            <a:bodyPr wrap="none" rtlCol="0">
              <a:spAutoFit/>
            </a:bodyPr>
            <a:lstStyle/>
            <a:p>
              <a:r>
                <a:rPr lang="en-US" sz="1600" i="1" dirty="0"/>
                <a:t>-uses</a:t>
              </a:r>
            </a:p>
          </p:txBody>
        </p:sp>
        <p:cxnSp>
          <p:nvCxnSpPr>
            <p:cNvPr id="39" name="Straight Arrow Connector 38">
              <a:extLst>
                <a:ext uri="{FF2B5EF4-FFF2-40B4-BE49-F238E27FC236}">
                  <a16:creationId xmlns:a16="http://schemas.microsoft.com/office/drawing/2014/main" id="{BB016731-1009-E1D9-8DB0-CA74D5F35987}"/>
                </a:ext>
              </a:extLst>
            </p:cNvPr>
            <p:cNvCxnSpPr>
              <a:cxnSpLocks/>
            </p:cNvCxnSpPr>
            <p:nvPr/>
          </p:nvCxnSpPr>
          <p:spPr>
            <a:xfrm>
              <a:off x="3771904" y="2201321"/>
              <a:ext cx="0" cy="3132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16237E8-5BF0-B897-10DF-AB5C03D19A92}"/>
                </a:ext>
              </a:extLst>
            </p:cNvPr>
            <p:cNvCxnSpPr>
              <a:cxnSpLocks/>
              <a:stCxn id="21" idx="2"/>
              <a:endCxn id="15" idx="0"/>
            </p:cNvCxnSpPr>
            <p:nvPr/>
          </p:nvCxnSpPr>
          <p:spPr>
            <a:xfrm>
              <a:off x="1066800" y="1604446"/>
              <a:ext cx="2751666" cy="3005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7971030-011D-287D-C3DC-048BC5CFBA52}"/>
                </a:ext>
              </a:extLst>
            </p:cNvPr>
            <p:cNvCxnSpPr>
              <a:cxnSpLocks/>
              <a:stCxn id="22" idx="2"/>
              <a:endCxn id="15" idx="0"/>
            </p:cNvCxnSpPr>
            <p:nvPr/>
          </p:nvCxnSpPr>
          <p:spPr>
            <a:xfrm>
              <a:off x="1981200" y="1608679"/>
              <a:ext cx="1837266" cy="29632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4027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FBE5-9804-65B5-E8D8-0ADAA4001605}"/>
              </a:ext>
            </a:extLst>
          </p:cNvPr>
          <p:cNvSpPr>
            <a:spLocks noGrp="1"/>
          </p:cNvSpPr>
          <p:nvPr>
            <p:ph type="title"/>
          </p:nvPr>
        </p:nvSpPr>
        <p:spPr/>
        <p:txBody>
          <a:bodyPr/>
          <a:lstStyle/>
          <a:p>
            <a:r>
              <a:rPr lang="en-US" dirty="0"/>
              <a:t>Scope: what </a:t>
            </a:r>
            <a:r>
              <a:rPr lang="en-US" i="1" dirty="0"/>
              <a:t>kinds</a:t>
            </a:r>
            <a:r>
              <a:rPr lang="en-US" dirty="0"/>
              <a:t> of custom extensions?</a:t>
            </a:r>
            <a:br>
              <a:rPr lang="en-US" dirty="0"/>
            </a:br>
            <a:r>
              <a:rPr lang="en-US" dirty="0"/>
              <a:t> </a:t>
            </a:r>
            <a:r>
              <a:rPr lang="en-US" sz="3200" i="1" dirty="0"/>
              <a:t>(§1.3)</a:t>
            </a:r>
            <a:endParaRPr lang="en-US" i="1" dirty="0"/>
          </a:p>
        </p:txBody>
      </p:sp>
      <p:sp>
        <p:nvSpPr>
          <p:cNvPr id="3" name="Content Placeholder 2">
            <a:extLst>
              <a:ext uri="{FF2B5EF4-FFF2-40B4-BE49-F238E27FC236}">
                <a16:creationId xmlns:a16="http://schemas.microsoft.com/office/drawing/2014/main" id="{021A2DA4-31D7-B0ED-5CAE-AAEAE6B12079}"/>
              </a:ext>
            </a:extLst>
          </p:cNvPr>
          <p:cNvSpPr>
            <a:spLocks noGrp="1"/>
          </p:cNvSpPr>
          <p:nvPr>
            <p:ph idx="1"/>
          </p:nvPr>
        </p:nvSpPr>
        <p:spPr>
          <a:xfrm>
            <a:off x="838199" y="1825625"/>
            <a:ext cx="11297308" cy="4351338"/>
          </a:xfrm>
        </p:spPr>
        <p:txBody>
          <a:bodyPr>
            <a:normAutofit/>
          </a:bodyPr>
          <a:lstStyle/>
          <a:p>
            <a:r>
              <a:rPr lang="en-US" dirty="0"/>
              <a:t>Invariant under composition </a:t>
            </a:r>
            <a:r>
              <a:rPr lang="en-US" dirty="0">
                <a:sym typeface="Wingdings" panose="05000000000000000000" pitchFamily="2" charset="2"/>
              </a:rPr>
              <a:t> </a:t>
            </a:r>
            <a:r>
              <a:rPr lang="en-US" i="1" dirty="0"/>
              <a:t>isolated ones</a:t>
            </a:r>
          </a:p>
          <a:p>
            <a:r>
              <a:rPr lang="en-US" dirty="0"/>
              <a:t>V1: </a:t>
            </a:r>
            <a:r>
              <a:rPr lang="en-US" i="1" dirty="0"/>
              <a:t>custom function </a:t>
            </a:r>
            <a:r>
              <a:rPr lang="en-US" dirty="0"/>
              <a:t>instructions: int registers &amp; an isolated state context</a:t>
            </a:r>
          </a:p>
          <a:p>
            <a:pPr lvl="1"/>
            <a:r>
              <a:rPr lang="en-US" dirty="0"/>
              <a:t>None of: float regs, vector regs, memory, CSRs, PC, exceptions</a:t>
            </a:r>
          </a:p>
          <a:p>
            <a:endParaRPr lang="en-US" dirty="0"/>
          </a:p>
          <a:p>
            <a:r>
              <a:rPr lang="en-US" i="1" dirty="0"/>
              <a:t>Cf. </a:t>
            </a:r>
            <a:r>
              <a:rPr lang="en-US" dirty="0"/>
              <a:t>RoCC, CV-X-IF, PCPI, SCAIE-V, MCUX, ACE, CODAL, …</a:t>
            </a:r>
            <a:br>
              <a:rPr lang="en-US" dirty="0"/>
            </a:br>
            <a:r>
              <a:rPr lang="en-US" dirty="0">
                <a:sym typeface="Wingdings" panose="05000000000000000000" pitchFamily="2" charset="2"/>
              </a:rPr>
              <a:t> </a:t>
            </a:r>
            <a:r>
              <a:rPr lang="en-US" i="1" dirty="0"/>
              <a:t>another presentation</a:t>
            </a:r>
          </a:p>
          <a:p>
            <a:pPr marL="0" indent="0">
              <a:buNone/>
            </a:pPr>
            <a:endParaRPr lang="en-US" dirty="0"/>
          </a:p>
        </p:txBody>
      </p:sp>
      <p:sp>
        <p:nvSpPr>
          <p:cNvPr id="4" name="Date Placeholder 3">
            <a:extLst>
              <a:ext uri="{FF2B5EF4-FFF2-40B4-BE49-F238E27FC236}">
                <a16:creationId xmlns:a16="http://schemas.microsoft.com/office/drawing/2014/main" id="{242DC00F-F0B2-415C-A69A-A61D02AA7CA0}"/>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41606938-237A-F239-C3B5-26074AA85FD3}"/>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3398FD45-9D94-1A2E-C050-8669E9A27341}"/>
              </a:ext>
            </a:extLst>
          </p:cNvPr>
          <p:cNvSpPr>
            <a:spLocks noGrp="1"/>
          </p:cNvSpPr>
          <p:nvPr>
            <p:ph type="sldNum" sz="quarter" idx="12"/>
          </p:nvPr>
        </p:nvSpPr>
        <p:spPr/>
        <p:txBody>
          <a:bodyPr/>
          <a:lstStyle/>
          <a:p>
            <a:fld id="{0F4AB399-865D-4BE1-9079-4962ECA64CB8}" type="slidenum">
              <a:rPr lang="en-US" smtClean="0"/>
              <a:t>15</a:t>
            </a:fld>
            <a:endParaRPr lang="en-US" dirty="0"/>
          </a:p>
        </p:txBody>
      </p:sp>
    </p:spTree>
    <p:custDataLst>
      <p:tags r:id="rId1"/>
    </p:custDataLst>
    <p:extLst>
      <p:ext uri="{BB962C8B-B14F-4D97-AF65-F5344CB8AC3E}">
        <p14:creationId xmlns:p14="http://schemas.microsoft.com/office/powerpoint/2010/main" val="292523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AAD6-61E9-C82E-F348-378B3FA09471}"/>
              </a:ext>
            </a:extLst>
          </p:cNvPr>
          <p:cNvSpPr>
            <a:spLocks noGrp="1"/>
          </p:cNvSpPr>
          <p:nvPr>
            <p:ph type="title"/>
          </p:nvPr>
        </p:nvSpPr>
        <p:spPr/>
        <p:txBody>
          <a:bodyPr/>
          <a:lstStyle/>
          <a:p>
            <a:r>
              <a:rPr lang="en-US" i="1" dirty="0"/>
              <a:t>Stateful</a:t>
            </a:r>
            <a:r>
              <a:rPr lang="en-US" dirty="0"/>
              <a:t> composable extensions </a:t>
            </a:r>
            <a:r>
              <a:rPr lang="en-US" sz="3200" i="1" dirty="0"/>
              <a:t>(§1.3.1)</a:t>
            </a:r>
            <a:endParaRPr lang="en-US" i="1" dirty="0"/>
          </a:p>
        </p:txBody>
      </p:sp>
      <p:sp>
        <p:nvSpPr>
          <p:cNvPr id="3" name="Content Placeholder 2">
            <a:extLst>
              <a:ext uri="{FF2B5EF4-FFF2-40B4-BE49-F238E27FC236}">
                <a16:creationId xmlns:a16="http://schemas.microsoft.com/office/drawing/2014/main" id="{8ED115B6-8DF1-EE9F-C4EF-0964F9C6EA2F}"/>
              </a:ext>
            </a:extLst>
          </p:cNvPr>
          <p:cNvSpPr>
            <a:spLocks noGrp="1"/>
          </p:cNvSpPr>
          <p:nvPr>
            <p:ph idx="1"/>
          </p:nvPr>
        </p:nvSpPr>
        <p:spPr>
          <a:xfrm>
            <a:off x="838199" y="1825625"/>
            <a:ext cx="11353801" cy="4351338"/>
          </a:xfrm>
        </p:spPr>
        <p:txBody>
          <a:bodyPr/>
          <a:lstStyle/>
          <a:p>
            <a:r>
              <a:rPr lang="en-US" dirty="0"/>
              <a:t>Custom function instructions may R/W current state context data,</a:t>
            </a:r>
            <a:br>
              <a:rPr lang="en-US" dirty="0"/>
            </a:br>
            <a:r>
              <a:rPr lang="en-US" dirty="0"/>
              <a:t>including private RAM and registers</a:t>
            </a:r>
          </a:p>
          <a:p>
            <a:r>
              <a:rPr lang="en-US" dirty="0"/>
              <a:t>Each CX/CXU configured with </a:t>
            </a:r>
            <a:r>
              <a:rPr lang="en-US" i="1" dirty="0"/>
              <a:t>n</a:t>
            </a:r>
            <a:r>
              <a:rPr lang="en-US" dirty="0"/>
              <a:t> isolated state contexts</a:t>
            </a:r>
          </a:p>
          <a:p>
            <a:endParaRPr lang="en-US" b="1" dirty="0"/>
          </a:p>
          <a:p>
            <a:r>
              <a:rPr lang="en-US" b="1" dirty="0"/>
              <a:t>IStateContext</a:t>
            </a:r>
            <a:r>
              <a:rPr lang="en-US" dirty="0"/>
              <a:t> (§1.4.4) standard CF instructions for uniform access to state</a:t>
            </a:r>
          </a:p>
          <a:p>
            <a:endParaRPr lang="en-US" dirty="0"/>
          </a:p>
          <a:p>
            <a:endParaRPr lang="en-US" dirty="0"/>
          </a:p>
        </p:txBody>
      </p:sp>
      <p:sp>
        <p:nvSpPr>
          <p:cNvPr id="4" name="Date Placeholder 3">
            <a:extLst>
              <a:ext uri="{FF2B5EF4-FFF2-40B4-BE49-F238E27FC236}">
                <a16:creationId xmlns:a16="http://schemas.microsoft.com/office/drawing/2014/main" id="{FA5D1712-D858-9816-C0C7-B48BE1CC894E}"/>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569290C3-9705-2E18-56FC-4FDDD3C6F23E}"/>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CC4FE9BB-3902-4ACE-E3E5-5EEF44EE1D6D}"/>
              </a:ext>
            </a:extLst>
          </p:cNvPr>
          <p:cNvSpPr>
            <a:spLocks noGrp="1"/>
          </p:cNvSpPr>
          <p:nvPr>
            <p:ph type="sldNum" sz="quarter" idx="12"/>
          </p:nvPr>
        </p:nvSpPr>
        <p:spPr/>
        <p:txBody>
          <a:bodyPr/>
          <a:lstStyle/>
          <a:p>
            <a:fld id="{0F4AB399-865D-4BE1-9079-4962ECA64CB8}" type="slidenum">
              <a:rPr lang="en-US" smtClean="0"/>
              <a:t>16</a:t>
            </a:fld>
            <a:endParaRPr lang="en-US"/>
          </a:p>
        </p:txBody>
      </p:sp>
      <p:pic>
        <p:nvPicPr>
          <p:cNvPr id="8" name="Picture 7">
            <a:extLst>
              <a:ext uri="{FF2B5EF4-FFF2-40B4-BE49-F238E27FC236}">
                <a16:creationId xmlns:a16="http://schemas.microsoft.com/office/drawing/2014/main" id="{D9246773-2550-EEA9-7701-399CA82907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6461" y="4350700"/>
            <a:ext cx="7006939" cy="2277255"/>
          </a:xfrm>
          <a:prstGeom prst="rect">
            <a:avLst/>
          </a:prstGeom>
        </p:spPr>
      </p:pic>
    </p:spTree>
    <p:extLst>
      <p:ext uri="{BB962C8B-B14F-4D97-AF65-F5344CB8AC3E}">
        <p14:creationId xmlns:p14="http://schemas.microsoft.com/office/powerpoint/2010/main" val="2295242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414D-0CED-3239-3D3B-BED00BFAA6B9}"/>
              </a:ext>
            </a:extLst>
          </p:cNvPr>
          <p:cNvSpPr>
            <a:spLocks noGrp="1"/>
          </p:cNvSpPr>
          <p:nvPr>
            <p:ph type="title"/>
          </p:nvPr>
        </p:nvSpPr>
        <p:spPr/>
        <p:txBody>
          <a:bodyPr>
            <a:normAutofit/>
          </a:bodyPr>
          <a:lstStyle/>
          <a:p>
            <a:r>
              <a:rPr lang="en-US" sz="4000" dirty="0"/>
              <a:t>CX (V1) scenarios: more than meets the eye</a:t>
            </a:r>
            <a:endParaRPr lang="en-US" sz="2800" i="1" dirty="0"/>
          </a:p>
        </p:txBody>
      </p:sp>
      <p:sp>
        <p:nvSpPr>
          <p:cNvPr id="3" name="Content Placeholder 2">
            <a:extLst>
              <a:ext uri="{FF2B5EF4-FFF2-40B4-BE49-F238E27FC236}">
                <a16:creationId xmlns:a16="http://schemas.microsoft.com/office/drawing/2014/main" id="{8EB20A7A-A542-1CEB-F7D9-ECA6675B523D}"/>
              </a:ext>
            </a:extLst>
          </p:cNvPr>
          <p:cNvSpPr>
            <a:spLocks noGrp="1"/>
          </p:cNvSpPr>
          <p:nvPr>
            <p:ph idx="1"/>
          </p:nvPr>
        </p:nvSpPr>
        <p:spPr>
          <a:xfrm>
            <a:off x="838200" y="1508125"/>
            <a:ext cx="11033234" cy="5349875"/>
          </a:xfrm>
        </p:spPr>
        <p:txBody>
          <a:bodyPr>
            <a:normAutofit/>
          </a:bodyPr>
          <a:lstStyle/>
          <a:p>
            <a:r>
              <a:rPr lang="en-US" dirty="0"/>
              <a:t>Stateless</a:t>
            </a:r>
          </a:p>
          <a:p>
            <a:pPr lvl="1"/>
            <a:r>
              <a:rPr lang="en-US" dirty="0"/>
              <a:t>Bitmanip: X[rd] = </a:t>
            </a:r>
            <a:r>
              <a:rPr lang="en-US" i="1" dirty="0"/>
              <a:t>f</a:t>
            </a:r>
            <a:r>
              <a:rPr lang="en-US" dirty="0"/>
              <a:t>(cf, X[rs1], X[rs2]/imm)	– all of </a:t>
            </a:r>
            <a:r>
              <a:rPr lang="en-US" dirty="0" err="1"/>
              <a:t>Zba</a:t>
            </a:r>
            <a:r>
              <a:rPr lang="en-US" dirty="0"/>
              <a:t> </a:t>
            </a:r>
            <a:r>
              <a:rPr lang="en-US" dirty="0" err="1"/>
              <a:t>Zbb</a:t>
            </a:r>
            <a:r>
              <a:rPr lang="en-US" dirty="0"/>
              <a:t> </a:t>
            </a:r>
            <a:r>
              <a:rPr lang="en-US" dirty="0" err="1"/>
              <a:t>Zbc</a:t>
            </a:r>
            <a:r>
              <a:rPr lang="en-US" dirty="0"/>
              <a:t> </a:t>
            </a:r>
            <a:r>
              <a:rPr lang="en-US" dirty="0" err="1"/>
              <a:t>Zbs</a:t>
            </a:r>
            <a:endParaRPr lang="en-US" dirty="0"/>
          </a:p>
          <a:p>
            <a:r>
              <a:rPr lang="en-US" b="1" dirty="0"/>
              <a:t>Stateful</a:t>
            </a:r>
          </a:p>
          <a:p>
            <a:pPr lvl="1"/>
            <a:r>
              <a:rPr lang="en-US" dirty="0"/>
              <a:t>CSRs:	X[rd] = f(cf_write_state, X[rs1], X[rs2]) – CX csrrw</a:t>
            </a:r>
          </a:p>
          <a:p>
            <a:pPr lvl="1"/>
            <a:r>
              <a:rPr lang="en-US" dirty="0"/>
              <a:t>Reduce:	(X[rd],</a:t>
            </a:r>
            <a:r>
              <a:rPr lang="en-US" b="1" dirty="0"/>
              <a:t>A</a:t>
            </a:r>
            <a:r>
              <a:rPr lang="en-US" dirty="0"/>
              <a:t>) = </a:t>
            </a:r>
            <a:r>
              <a:rPr lang="en-US" i="1" dirty="0"/>
              <a:t>f</a:t>
            </a:r>
            <a:r>
              <a:rPr lang="en-US" dirty="0"/>
              <a:t>(cf, </a:t>
            </a:r>
            <a:r>
              <a:rPr lang="en-US" b="1" dirty="0"/>
              <a:t>A</a:t>
            </a:r>
            <a:r>
              <a:rPr lang="en-US" dirty="0"/>
              <a:t>, X[rs1], X[rs2])	– dot product, </a:t>
            </a:r>
            <a:r>
              <a:rPr lang="en-US" dirty="0" err="1"/>
              <a:t>multiprec</a:t>
            </a:r>
            <a:r>
              <a:rPr lang="en-US" dirty="0"/>
              <a:t> math</a:t>
            </a:r>
          </a:p>
          <a:p>
            <a:pPr lvl="1"/>
            <a:r>
              <a:rPr lang="en-US" dirty="0"/>
              <a:t>Vector:	</a:t>
            </a:r>
            <a:r>
              <a:rPr lang="en-US" b="1" dirty="0"/>
              <a:t>V</a:t>
            </a:r>
            <a:r>
              <a:rPr lang="en-US" dirty="0"/>
              <a:t>[rd] = </a:t>
            </a:r>
            <a:r>
              <a:rPr lang="en-US" i="1" dirty="0"/>
              <a:t>f</a:t>
            </a:r>
            <a:r>
              <a:rPr lang="en-US" dirty="0"/>
              <a:t>(cf, </a:t>
            </a:r>
            <a:r>
              <a:rPr lang="en-US" b="1" dirty="0"/>
              <a:t>V</a:t>
            </a:r>
            <a:r>
              <a:rPr lang="en-US" dirty="0"/>
              <a:t>[rd], </a:t>
            </a:r>
            <a:r>
              <a:rPr lang="en-US" b="1" dirty="0"/>
              <a:t>V</a:t>
            </a:r>
            <a:r>
              <a:rPr lang="en-US" dirty="0"/>
              <a:t>[rs1], </a:t>
            </a:r>
            <a:r>
              <a:rPr lang="en-US" b="1" dirty="0"/>
              <a:t>V</a:t>
            </a:r>
            <a:r>
              <a:rPr lang="en-US" dirty="0"/>
              <a:t>[rs2]) 	– vector-</a:t>
            </a:r>
            <a:r>
              <a:rPr lang="en-US" dirty="0" err="1"/>
              <a:t>regfile</a:t>
            </a:r>
            <a:r>
              <a:rPr lang="en-US" dirty="0"/>
              <a:t> state</a:t>
            </a:r>
            <a:br>
              <a:rPr lang="en-US" dirty="0"/>
            </a:br>
            <a:r>
              <a:rPr lang="en-US" dirty="0"/>
              <a:t>		{X,</a:t>
            </a:r>
            <a:r>
              <a:rPr lang="en-US" b="1" dirty="0"/>
              <a:t>V</a:t>
            </a:r>
            <a:r>
              <a:rPr lang="en-US" dirty="0"/>
              <a:t>}[rd] =</a:t>
            </a:r>
            <a:r>
              <a:rPr lang="en-US" i="1" dirty="0"/>
              <a:t> f</a:t>
            </a:r>
            <a:r>
              <a:rPr lang="en-US" dirty="0"/>
              <a:t>(cf,      </a:t>
            </a:r>
            <a:r>
              <a:rPr lang="en-US" b="1" dirty="0"/>
              <a:t>V</a:t>
            </a:r>
            <a:r>
              <a:rPr lang="en-US" dirty="0"/>
              <a:t>[rs1], X[rs2])	– put/get elements</a:t>
            </a:r>
          </a:p>
          <a:p>
            <a:pPr lvl="1"/>
            <a:r>
              <a:rPr lang="en-US" dirty="0"/>
              <a:t>4r1i:	(</a:t>
            </a:r>
            <a:r>
              <a:rPr lang="en-US" b="1" dirty="0" err="1"/>
              <a:t>i,a,b</a:t>
            </a:r>
            <a:r>
              <a:rPr lang="en-US" dirty="0"/>
              <a:t>) = ({cf</a:t>
            </a:r>
            <a:r>
              <a:rPr lang="en-US" baseline="-25000" dirty="0"/>
              <a:t>0</a:t>
            </a:r>
            <a:r>
              <a:rPr lang="en-US" dirty="0"/>
              <a:t>,</a:t>
            </a:r>
            <a:r>
              <a:rPr lang="en-US" i="1" dirty="0"/>
              <a:t>custom</a:t>
            </a:r>
            <a:r>
              <a:rPr lang="en-US" dirty="0"/>
              <a:t>}, X[rs1</a:t>
            </a:r>
            <a:r>
              <a:rPr lang="en-US" baseline="-25000" dirty="0"/>
              <a:t>0</a:t>
            </a:r>
            <a:r>
              <a:rPr lang="en-US" dirty="0"/>
              <a:t>], X[rs2</a:t>
            </a:r>
            <a:r>
              <a:rPr lang="en-US" baseline="-25000" dirty="0"/>
              <a:t>0</a:t>
            </a:r>
            <a:r>
              <a:rPr lang="en-US" dirty="0"/>
              <a:t>]) – 2 instruction sequence</a:t>
            </a:r>
            <a:br>
              <a:rPr lang="en-US" dirty="0"/>
            </a:br>
            <a:r>
              <a:rPr lang="en-US" dirty="0"/>
              <a:t>		X[rd]  = </a:t>
            </a:r>
            <a:r>
              <a:rPr lang="en-US" i="1" dirty="0"/>
              <a:t>f</a:t>
            </a:r>
            <a:r>
              <a:rPr lang="en-US" dirty="0"/>
              <a:t>(cf</a:t>
            </a:r>
            <a:r>
              <a:rPr lang="en-US" baseline="-25000" dirty="0"/>
              <a:t>1</a:t>
            </a:r>
            <a:r>
              <a:rPr lang="en-US" dirty="0"/>
              <a:t>, X[rs1</a:t>
            </a:r>
            <a:r>
              <a:rPr lang="en-US" baseline="-25000" dirty="0"/>
              <a:t>1</a:t>
            </a:r>
            <a:r>
              <a:rPr lang="en-US" dirty="0"/>
              <a:t>], X[rs2</a:t>
            </a:r>
            <a:r>
              <a:rPr lang="en-US" baseline="-25000" dirty="0"/>
              <a:t>1</a:t>
            </a:r>
            <a:r>
              <a:rPr lang="en-US" dirty="0"/>
              <a:t>], </a:t>
            </a:r>
            <a:r>
              <a:rPr lang="en-US" b="1" dirty="0"/>
              <a:t>i</a:t>
            </a:r>
            <a:r>
              <a:rPr lang="en-US" dirty="0"/>
              <a:t>,</a:t>
            </a:r>
            <a:r>
              <a:rPr lang="en-US" b="1" dirty="0"/>
              <a:t> a, b</a:t>
            </a:r>
            <a:r>
              <a:rPr lang="en-US" dirty="0"/>
              <a:t>)</a:t>
            </a:r>
          </a:p>
          <a:p>
            <a:pPr lvl="1"/>
            <a:r>
              <a:rPr lang="en-US" sz="2100" dirty="0"/>
              <a:t>Channels</a:t>
            </a:r>
            <a:r>
              <a:rPr lang="en-US" dirty="0"/>
              <a:t>:	X[rd] = </a:t>
            </a:r>
            <a:r>
              <a:rPr lang="en-US" i="1" dirty="0" err="1"/>
              <a:t>putget</a:t>
            </a:r>
            <a:r>
              <a:rPr lang="en-US" dirty="0"/>
              <a:t>(</a:t>
            </a:r>
            <a:r>
              <a:rPr lang="en-US" b="1" dirty="0" err="1"/>
              <a:t>chan</a:t>
            </a:r>
            <a:r>
              <a:rPr lang="en-US" dirty="0"/>
              <a:t>[</a:t>
            </a:r>
            <a:r>
              <a:rPr lang="en-US" dirty="0" err="1"/>
              <a:t>cf.chan</a:t>
            </a:r>
            <a:r>
              <a:rPr lang="en-US" dirty="0"/>
              <a:t>], cf.{put,put2,wait}, X[rs1], X[rs2])</a:t>
            </a:r>
          </a:p>
          <a:p>
            <a:pPr lvl="1"/>
            <a:r>
              <a:rPr lang="en-US" dirty="0"/>
              <a:t>f(RAM):	put-</a:t>
            </a:r>
            <a:r>
              <a:rPr lang="en-US" b="1" dirty="0"/>
              <a:t>data</a:t>
            </a:r>
            <a:r>
              <a:rPr lang="en-US" dirty="0"/>
              <a:t>*; operate(</a:t>
            </a:r>
            <a:r>
              <a:rPr lang="en-US" b="1" dirty="0"/>
              <a:t>data</a:t>
            </a:r>
            <a:r>
              <a:rPr lang="en-US" dirty="0"/>
              <a:t>)*</a:t>
            </a:r>
            <a:r>
              <a:rPr lang="en-US" b="1" dirty="0"/>
              <a:t>;</a:t>
            </a:r>
            <a:r>
              <a:rPr lang="en-US" dirty="0"/>
              <a:t> get-</a:t>
            </a:r>
            <a:r>
              <a:rPr lang="en-US" b="1" dirty="0"/>
              <a:t>data</a:t>
            </a:r>
            <a:r>
              <a:rPr lang="en-US" dirty="0"/>
              <a:t>* – crypto, ML, …</a:t>
            </a:r>
          </a:p>
          <a:p>
            <a:pPr lvl="1"/>
            <a:r>
              <a:rPr lang="en-US" dirty="0"/>
              <a:t>Async:	</a:t>
            </a:r>
            <a:r>
              <a:rPr lang="en-US" b="1" dirty="0"/>
              <a:t>FSM</a:t>
            </a:r>
            <a:r>
              <a:rPr lang="en-US" dirty="0"/>
              <a:t> = f(cf</a:t>
            </a:r>
            <a:r>
              <a:rPr lang="en-US" baseline="-25000" dirty="0"/>
              <a:t>0</a:t>
            </a:r>
            <a:r>
              <a:rPr lang="en-US" dirty="0"/>
              <a:t>, …);  . . . . .; X[rd</a:t>
            </a:r>
            <a:r>
              <a:rPr lang="en-US" baseline="-25000" dirty="0"/>
              <a:t>1</a:t>
            </a:r>
            <a:r>
              <a:rPr lang="en-US" dirty="0"/>
              <a:t>] = f(cf</a:t>
            </a:r>
            <a:r>
              <a:rPr lang="en-US" baseline="-25000" dirty="0"/>
              <a:t>1</a:t>
            </a:r>
            <a:r>
              <a:rPr lang="en-US" dirty="0"/>
              <a:t>, </a:t>
            </a:r>
            <a:r>
              <a:rPr lang="en-US" b="1" dirty="0"/>
              <a:t>FSM</a:t>
            </a:r>
            <a:r>
              <a:rPr lang="en-US" dirty="0"/>
              <a:t>, X[rd</a:t>
            </a:r>
            <a:r>
              <a:rPr lang="en-US" baseline="-25000" dirty="0"/>
              <a:t>0</a:t>
            </a:r>
            <a:r>
              <a:rPr lang="en-US" dirty="0"/>
              <a:t>], …)</a:t>
            </a:r>
          </a:p>
          <a:p>
            <a:r>
              <a:rPr lang="en-US" dirty="0"/>
              <a:t>CPU support for CX V1 enables so much for so little</a:t>
            </a:r>
          </a:p>
        </p:txBody>
      </p:sp>
      <p:sp>
        <p:nvSpPr>
          <p:cNvPr id="6" name="Slide Number Placeholder 5">
            <a:extLst>
              <a:ext uri="{FF2B5EF4-FFF2-40B4-BE49-F238E27FC236}">
                <a16:creationId xmlns:a16="http://schemas.microsoft.com/office/drawing/2014/main" id="{662E9C74-EB09-76F4-CB09-FF56E42EDCA7}"/>
              </a:ext>
            </a:extLst>
          </p:cNvPr>
          <p:cNvSpPr>
            <a:spLocks noGrp="1"/>
          </p:cNvSpPr>
          <p:nvPr>
            <p:ph type="sldNum" sz="quarter" idx="12"/>
          </p:nvPr>
        </p:nvSpPr>
        <p:spPr/>
        <p:txBody>
          <a:bodyPr/>
          <a:lstStyle/>
          <a:p>
            <a:fld id="{0F4AB399-865D-4BE1-9079-4962ECA64CB8}" type="slidenum">
              <a:rPr lang="en-US" smtClean="0"/>
              <a:t>17</a:t>
            </a:fld>
            <a:endParaRPr lang="en-US" dirty="0"/>
          </a:p>
        </p:txBody>
      </p:sp>
    </p:spTree>
    <p:custDataLst>
      <p:tags r:id="rId1"/>
    </p:custDataLst>
    <p:extLst>
      <p:ext uri="{BB962C8B-B14F-4D97-AF65-F5344CB8AC3E}">
        <p14:creationId xmlns:p14="http://schemas.microsoft.com/office/powerpoint/2010/main" val="26395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C703-47E2-906B-304C-E8350D0EFD16}"/>
              </a:ext>
            </a:extLst>
          </p:cNvPr>
          <p:cNvSpPr>
            <a:spLocks noGrp="1"/>
          </p:cNvSpPr>
          <p:nvPr>
            <p:ph type="title"/>
          </p:nvPr>
        </p:nvSpPr>
        <p:spPr/>
        <p:txBody>
          <a:bodyPr/>
          <a:lstStyle/>
          <a:p>
            <a:r>
              <a:rPr lang="en-US" dirty="0"/>
              <a:t>Scope: V2 ideas, directions</a:t>
            </a:r>
          </a:p>
        </p:txBody>
      </p:sp>
      <p:sp>
        <p:nvSpPr>
          <p:cNvPr id="3" name="Content Placeholder 2">
            <a:extLst>
              <a:ext uri="{FF2B5EF4-FFF2-40B4-BE49-F238E27FC236}">
                <a16:creationId xmlns:a16="http://schemas.microsoft.com/office/drawing/2014/main" id="{D646B6C5-FA0F-58AE-EC02-C4127F8C8EF2}"/>
              </a:ext>
            </a:extLst>
          </p:cNvPr>
          <p:cNvSpPr>
            <a:spLocks noGrp="1"/>
          </p:cNvSpPr>
          <p:nvPr>
            <p:ph idx="1"/>
          </p:nvPr>
        </p:nvSpPr>
        <p:spPr>
          <a:xfrm>
            <a:off x="838199" y="1825625"/>
            <a:ext cx="10863755" cy="4351338"/>
          </a:xfrm>
        </p:spPr>
        <p:txBody>
          <a:bodyPr/>
          <a:lstStyle/>
          <a:p>
            <a:r>
              <a:rPr lang="en-US" dirty="0"/>
              <a:t>Compose V1 with PULP stream semantic registers</a:t>
            </a:r>
          </a:p>
          <a:p>
            <a:r>
              <a:rPr lang="en-US" dirty="0"/>
              <a:t>Access memory: CXU</a:t>
            </a:r>
            <a:r>
              <a:rPr lang="en-US" dirty="0">
                <a:sym typeface="Wingdings" panose="05000000000000000000" pitchFamily="2" charset="2"/>
              </a:rPr>
              <a:t></a:t>
            </a:r>
            <a:r>
              <a:rPr lang="en-US" dirty="0"/>
              <a:t>CPU; precisely ordered; disjoint/isolated regions</a:t>
            </a:r>
          </a:p>
          <a:p>
            <a:r>
              <a:rPr lang="en-US" dirty="0"/>
              <a:t>Enable custom instructions beyond custom-[012] opcodes</a:t>
            </a:r>
          </a:p>
          <a:p>
            <a:r>
              <a:rPr lang="en-US" dirty="0"/>
              <a:t>Register pairs e.g. (X[rd],X[rd+1])</a:t>
            </a:r>
          </a:p>
          <a:p>
            <a:r>
              <a:rPr lang="en-US" dirty="0"/>
              <a:t>Speculative issue / cancelation of stateful custom instructions</a:t>
            </a:r>
          </a:p>
          <a:p>
            <a:endParaRPr lang="en-US" dirty="0"/>
          </a:p>
        </p:txBody>
      </p:sp>
      <p:sp>
        <p:nvSpPr>
          <p:cNvPr id="4" name="Date Placeholder 3">
            <a:extLst>
              <a:ext uri="{FF2B5EF4-FFF2-40B4-BE49-F238E27FC236}">
                <a16:creationId xmlns:a16="http://schemas.microsoft.com/office/drawing/2014/main" id="{6E866EFD-729E-BFF8-55D4-0B5C83E1DD7D}"/>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719FE751-94E1-728A-DD85-C9F7B1DE92B6}"/>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1317A664-B26D-FBAF-9742-8A85868EFE8E}"/>
              </a:ext>
            </a:extLst>
          </p:cNvPr>
          <p:cNvSpPr>
            <a:spLocks noGrp="1"/>
          </p:cNvSpPr>
          <p:nvPr>
            <p:ph type="sldNum" sz="quarter" idx="12"/>
          </p:nvPr>
        </p:nvSpPr>
        <p:spPr/>
        <p:txBody>
          <a:bodyPr/>
          <a:lstStyle/>
          <a:p>
            <a:fld id="{0F4AB399-865D-4BE1-9079-4962ECA64CB8}" type="slidenum">
              <a:rPr lang="en-US" smtClean="0"/>
              <a:t>18</a:t>
            </a:fld>
            <a:endParaRPr lang="en-US"/>
          </a:p>
        </p:txBody>
      </p:sp>
    </p:spTree>
    <p:extLst>
      <p:ext uri="{BB962C8B-B14F-4D97-AF65-F5344CB8AC3E}">
        <p14:creationId xmlns:p14="http://schemas.microsoft.com/office/powerpoint/2010/main" val="289256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3F7D-DE1F-2D6C-B086-23EC92ED1E4B}"/>
              </a:ext>
            </a:extLst>
          </p:cNvPr>
          <p:cNvSpPr>
            <a:spLocks noGrp="1"/>
          </p:cNvSpPr>
          <p:nvPr>
            <p:ph type="title"/>
          </p:nvPr>
        </p:nvSpPr>
        <p:spPr/>
        <p:txBody>
          <a:bodyPr>
            <a:normAutofit/>
          </a:bodyPr>
          <a:lstStyle/>
          <a:p>
            <a:r>
              <a:rPr lang="en-US" dirty="0"/>
              <a:t>Composable extension multiplexing</a:t>
            </a:r>
            <a:br>
              <a:rPr lang="en-US" dirty="0"/>
            </a:br>
            <a:r>
              <a:rPr lang="en-US" sz="3100" i="1" dirty="0"/>
              <a:t>Collision-free custom instructions</a:t>
            </a:r>
            <a:endParaRPr lang="en-US" i="1" dirty="0"/>
          </a:p>
        </p:txBody>
      </p:sp>
      <p:sp>
        <p:nvSpPr>
          <p:cNvPr id="3" name="Content Placeholder 2">
            <a:extLst>
              <a:ext uri="{FF2B5EF4-FFF2-40B4-BE49-F238E27FC236}">
                <a16:creationId xmlns:a16="http://schemas.microsoft.com/office/drawing/2014/main" id="{619C9E2E-62F4-0CBE-0CDF-9D9FDF57B4AC}"/>
              </a:ext>
            </a:extLst>
          </p:cNvPr>
          <p:cNvSpPr>
            <a:spLocks noGrp="1"/>
          </p:cNvSpPr>
          <p:nvPr>
            <p:ph idx="1"/>
          </p:nvPr>
        </p:nvSpPr>
        <p:spPr>
          <a:xfrm>
            <a:off x="838199" y="1656150"/>
            <a:ext cx="11271637" cy="2424947"/>
          </a:xfrm>
        </p:spPr>
        <p:txBody>
          <a:bodyPr>
            <a:normAutofit/>
          </a:bodyPr>
          <a:lstStyle/>
          <a:p>
            <a:r>
              <a:rPr lang="en-US" b="1" dirty="0" err="1"/>
              <a:t>mcx_selector</a:t>
            </a:r>
            <a:r>
              <a:rPr lang="en-US" dirty="0"/>
              <a:t> ::= hart’s </a:t>
            </a:r>
            <a:r>
              <a:rPr lang="en-US" i="1" dirty="0"/>
              <a:t>current</a:t>
            </a:r>
            <a:r>
              <a:rPr lang="en-US" dirty="0"/>
              <a:t> (CX/CXU, state)</a:t>
            </a:r>
          </a:p>
          <a:p>
            <a:r>
              <a:rPr lang="en-US" dirty="0"/>
              <a:t>CX lib: </a:t>
            </a:r>
            <a:r>
              <a:rPr lang="en-US" b="1" dirty="0"/>
              <a:t>csrw </a:t>
            </a:r>
            <a:r>
              <a:rPr lang="en-US" b="1" dirty="0" err="1"/>
              <a:t>mcx_selector</a:t>
            </a:r>
            <a:r>
              <a:rPr lang="en-US" dirty="0"/>
              <a:t>; then </a:t>
            </a:r>
            <a:r>
              <a:rPr lang="en-US" b="1" dirty="0"/>
              <a:t>custom-[012]</a:t>
            </a:r>
            <a:r>
              <a:rPr lang="en-US" dirty="0"/>
              <a:t>;</a:t>
            </a:r>
            <a:r>
              <a:rPr lang="en-US" b="1" dirty="0"/>
              <a:t>*</a:t>
            </a:r>
            <a:r>
              <a:rPr lang="en-US" dirty="0"/>
              <a:t> issues requests to </a:t>
            </a:r>
            <a:r>
              <a:rPr lang="en-US" i="1" dirty="0"/>
              <a:t>the</a:t>
            </a:r>
            <a:r>
              <a:rPr lang="en-US" dirty="0"/>
              <a:t> CXU</a:t>
            </a:r>
          </a:p>
          <a:p>
            <a:r>
              <a:rPr lang="en-US" dirty="0"/>
              <a:t>CXU performs each request, updating its state; write </a:t>
            </a:r>
            <a:r>
              <a:rPr lang="en-US" dirty="0" err="1"/>
              <a:t>dest</a:t>
            </a:r>
            <a:r>
              <a:rPr lang="en-US" dirty="0"/>
              <a:t> reg &amp; </a:t>
            </a:r>
            <a:r>
              <a:rPr lang="en-US" b="1" dirty="0" err="1"/>
              <a:t>cx_status</a:t>
            </a:r>
            <a:endParaRPr lang="en-US" b="1" dirty="0"/>
          </a:p>
          <a:p>
            <a:endParaRPr lang="en-US" dirty="0"/>
          </a:p>
        </p:txBody>
      </p:sp>
      <p:pic>
        <p:nvPicPr>
          <p:cNvPr id="7" name="Graphic 6">
            <a:extLst>
              <a:ext uri="{FF2B5EF4-FFF2-40B4-BE49-F238E27FC236}">
                <a16:creationId xmlns:a16="http://schemas.microsoft.com/office/drawing/2014/main" id="{D66C060E-C08E-6312-F4BC-E5C28459C6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32624" y="5057259"/>
            <a:ext cx="7315200" cy="640080"/>
          </a:xfrm>
          <a:prstGeom prst="rect">
            <a:avLst/>
          </a:prstGeom>
        </p:spPr>
      </p:pic>
      <p:pic>
        <p:nvPicPr>
          <p:cNvPr id="8" name="Graphic 7">
            <a:extLst>
              <a:ext uri="{FF2B5EF4-FFF2-40B4-BE49-F238E27FC236}">
                <a16:creationId xmlns:a16="http://schemas.microsoft.com/office/drawing/2014/main" id="{7EBD3BB1-8E83-A051-2627-711BD1EFCA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32624" y="5595182"/>
            <a:ext cx="7315200" cy="640080"/>
          </a:xfrm>
          <a:prstGeom prst="rect">
            <a:avLst/>
          </a:prstGeom>
        </p:spPr>
      </p:pic>
      <p:pic>
        <p:nvPicPr>
          <p:cNvPr id="9" name="Graphic 8">
            <a:extLst>
              <a:ext uri="{FF2B5EF4-FFF2-40B4-BE49-F238E27FC236}">
                <a16:creationId xmlns:a16="http://schemas.microsoft.com/office/drawing/2014/main" id="{C5C4D622-D16C-337E-4ACB-E95DC2D2D2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32624" y="6133536"/>
            <a:ext cx="7315200" cy="640080"/>
          </a:xfrm>
          <a:prstGeom prst="rect">
            <a:avLst/>
          </a:prstGeom>
        </p:spPr>
      </p:pic>
      <p:pic>
        <p:nvPicPr>
          <p:cNvPr id="10" name="Graphic 9">
            <a:extLst>
              <a:ext uri="{FF2B5EF4-FFF2-40B4-BE49-F238E27FC236}">
                <a16:creationId xmlns:a16="http://schemas.microsoft.com/office/drawing/2014/main" id="{DFC610A1-CEF3-70D8-0E20-A3186A242A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432624" y="3786237"/>
            <a:ext cx="7315200" cy="512064"/>
          </a:xfrm>
          <a:prstGeom prst="rect">
            <a:avLst/>
          </a:prstGeom>
        </p:spPr>
      </p:pic>
      <p:pic>
        <p:nvPicPr>
          <p:cNvPr id="11" name="Graphic 10">
            <a:extLst>
              <a:ext uri="{FF2B5EF4-FFF2-40B4-BE49-F238E27FC236}">
                <a16:creationId xmlns:a16="http://schemas.microsoft.com/office/drawing/2014/main" id="{3D1F8A84-A147-7D3A-2F42-6F1670A0A0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432624" y="4295632"/>
            <a:ext cx="7315200" cy="640080"/>
          </a:xfrm>
          <a:prstGeom prst="rect">
            <a:avLst/>
          </a:prstGeom>
        </p:spPr>
      </p:pic>
      <p:sp>
        <p:nvSpPr>
          <p:cNvPr id="12" name="TextBox 11">
            <a:extLst>
              <a:ext uri="{FF2B5EF4-FFF2-40B4-BE49-F238E27FC236}">
                <a16:creationId xmlns:a16="http://schemas.microsoft.com/office/drawing/2014/main" id="{CF67FA52-8CE9-3A06-8D6B-43718F067B7A}"/>
              </a:ext>
            </a:extLst>
          </p:cNvPr>
          <p:cNvSpPr txBox="1"/>
          <p:nvPr/>
        </p:nvSpPr>
        <p:spPr>
          <a:xfrm>
            <a:off x="1529200" y="3907077"/>
            <a:ext cx="2903424" cy="954107"/>
          </a:xfrm>
          <a:prstGeom prst="rect">
            <a:avLst/>
          </a:prstGeom>
          <a:noFill/>
        </p:spPr>
        <p:txBody>
          <a:bodyPr wrap="none" rtlCol="0">
            <a:spAutoFit/>
          </a:bodyPr>
          <a:lstStyle/>
          <a:p>
            <a:pPr algn="r"/>
            <a:r>
              <a:rPr lang="en-US" sz="2400" dirty="0" err="1">
                <a:latin typeface="Consolas" panose="020B0609020204030204" pitchFamily="49" charset="0"/>
              </a:rPr>
              <a:t>mcx_selector</a:t>
            </a:r>
            <a:r>
              <a:rPr lang="en-US" sz="2400" dirty="0">
                <a:latin typeface="Consolas" panose="020B0609020204030204" pitchFamily="49" charset="0"/>
              </a:rPr>
              <a:t> CSR</a:t>
            </a:r>
            <a:br>
              <a:rPr lang="en-US" sz="2400" dirty="0">
                <a:latin typeface="Consolas" panose="020B0609020204030204" pitchFamily="49" charset="0"/>
              </a:rPr>
            </a:br>
            <a:br>
              <a:rPr lang="en-US" sz="800" dirty="0">
                <a:latin typeface="Consolas" panose="020B0609020204030204" pitchFamily="49" charset="0"/>
              </a:rPr>
            </a:br>
            <a:r>
              <a:rPr lang="en-US" sz="2400" dirty="0" err="1">
                <a:latin typeface="Consolas" panose="020B0609020204030204" pitchFamily="49" charset="0"/>
              </a:rPr>
              <a:t>cx_status</a:t>
            </a:r>
            <a:r>
              <a:rPr lang="en-US" sz="2400" dirty="0">
                <a:latin typeface="Consolas" panose="020B0609020204030204" pitchFamily="49" charset="0"/>
              </a:rPr>
              <a:t> CSR</a:t>
            </a:r>
          </a:p>
        </p:txBody>
      </p:sp>
      <p:sp>
        <p:nvSpPr>
          <p:cNvPr id="13" name="TextBox 12">
            <a:extLst>
              <a:ext uri="{FF2B5EF4-FFF2-40B4-BE49-F238E27FC236}">
                <a16:creationId xmlns:a16="http://schemas.microsoft.com/office/drawing/2014/main" id="{D18C9374-4BB8-9CA8-8C7F-4183A5749AFA}"/>
              </a:ext>
            </a:extLst>
          </p:cNvPr>
          <p:cNvSpPr txBox="1"/>
          <p:nvPr/>
        </p:nvSpPr>
        <p:spPr>
          <a:xfrm>
            <a:off x="444175" y="5177424"/>
            <a:ext cx="4222417" cy="1538883"/>
          </a:xfrm>
          <a:prstGeom prst="rect">
            <a:avLst/>
          </a:prstGeom>
          <a:noFill/>
        </p:spPr>
        <p:txBody>
          <a:bodyPr wrap="square" rtlCol="0">
            <a:spAutoFit/>
          </a:bodyPr>
          <a:lstStyle/>
          <a:p>
            <a:r>
              <a:rPr lang="en-US" sz="2200" dirty="0" err="1">
                <a:latin typeface="Consolas" panose="020B0609020204030204" pitchFamily="49" charset="0"/>
              </a:rPr>
              <a:t>cx_reg</a:t>
            </a:r>
            <a:r>
              <a:rPr lang="en-US" sz="2200" dirty="0">
                <a:latin typeface="Consolas" panose="020B0609020204030204" pitchFamily="49" charset="0"/>
              </a:rPr>
              <a:t>  cf_id,rd,rs1,rs2</a:t>
            </a:r>
            <a:br>
              <a:rPr lang="en-US" sz="2200" dirty="0">
                <a:latin typeface="Consolas" panose="020B0609020204030204" pitchFamily="49" charset="0"/>
              </a:rPr>
            </a:br>
            <a:br>
              <a:rPr lang="en-US" sz="1400" dirty="0">
                <a:latin typeface="Consolas" panose="020B0609020204030204" pitchFamily="49" charset="0"/>
              </a:rPr>
            </a:br>
            <a:r>
              <a:rPr lang="en-US" sz="2200" dirty="0" err="1">
                <a:latin typeface="Consolas" panose="020B0609020204030204" pitchFamily="49" charset="0"/>
              </a:rPr>
              <a:t>cx_imm</a:t>
            </a:r>
            <a:r>
              <a:rPr lang="en-US" sz="2200" dirty="0">
                <a:latin typeface="Consolas" panose="020B0609020204030204" pitchFamily="49" charset="0"/>
              </a:rPr>
              <a:t>  cf_id,rd,rs1,imm</a:t>
            </a:r>
            <a:br>
              <a:rPr lang="en-US" sz="2200" dirty="0">
                <a:latin typeface="Consolas" panose="020B0609020204030204" pitchFamily="49" charset="0"/>
              </a:rPr>
            </a:br>
            <a:br>
              <a:rPr lang="en-US" sz="1200" dirty="0">
                <a:latin typeface="Consolas" panose="020B0609020204030204" pitchFamily="49" charset="0"/>
              </a:rPr>
            </a:br>
            <a:r>
              <a:rPr lang="en-US" sz="2200" dirty="0" err="1">
                <a:latin typeface="Consolas" panose="020B0609020204030204" pitchFamily="49" charset="0"/>
              </a:rPr>
              <a:t>cx_flex</a:t>
            </a:r>
            <a:r>
              <a:rPr lang="en-US" sz="2200" dirty="0">
                <a:latin typeface="Consolas" panose="020B0609020204030204" pitchFamily="49" charset="0"/>
              </a:rPr>
              <a:t> cf_id,rs1,rs2</a:t>
            </a:r>
          </a:p>
        </p:txBody>
      </p:sp>
    </p:spTree>
    <p:extLst>
      <p:ext uri="{BB962C8B-B14F-4D97-AF65-F5344CB8AC3E}">
        <p14:creationId xmlns:p14="http://schemas.microsoft.com/office/powerpoint/2010/main" val="194406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5129-106C-8326-ACDE-7D1862E53289}"/>
              </a:ext>
            </a:extLst>
          </p:cNvPr>
          <p:cNvSpPr>
            <a:spLocks noGrp="1"/>
          </p:cNvSpPr>
          <p:nvPr>
            <p:ph type="title"/>
          </p:nvPr>
        </p:nvSpPr>
        <p:spPr/>
        <p:txBody>
          <a:bodyPr/>
          <a:lstStyle/>
          <a:p>
            <a:r>
              <a:rPr lang="en-US" dirty="0"/>
              <a:t>2019-2022 design contributors</a:t>
            </a:r>
          </a:p>
        </p:txBody>
      </p:sp>
      <p:sp>
        <p:nvSpPr>
          <p:cNvPr id="3" name="Content Placeholder 2">
            <a:extLst>
              <a:ext uri="{FF2B5EF4-FFF2-40B4-BE49-F238E27FC236}">
                <a16:creationId xmlns:a16="http://schemas.microsoft.com/office/drawing/2014/main" id="{FD25226E-675C-3A90-291B-09A2ECDDC0F5}"/>
              </a:ext>
            </a:extLst>
          </p:cNvPr>
          <p:cNvSpPr>
            <a:spLocks noGrp="1"/>
          </p:cNvSpPr>
          <p:nvPr>
            <p:ph idx="1"/>
          </p:nvPr>
        </p:nvSpPr>
        <p:spPr/>
        <p:txBody>
          <a:bodyPr/>
          <a:lstStyle/>
          <a:p>
            <a:r>
              <a:rPr lang="en-US" dirty="0"/>
              <a:t>Tim Ansell, Tim Callahan, Jan Gray, Karol Gugala, Olof Kindgren, Maciej Kurc, Guy Lemieux, Charles Pappon, Tim Vogt</a:t>
            </a:r>
          </a:p>
        </p:txBody>
      </p:sp>
      <p:sp>
        <p:nvSpPr>
          <p:cNvPr id="4" name="Date Placeholder 3">
            <a:extLst>
              <a:ext uri="{FF2B5EF4-FFF2-40B4-BE49-F238E27FC236}">
                <a16:creationId xmlns:a16="http://schemas.microsoft.com/office/drawing/2014/main" id="{4EE6764E-144C-EF4E-ED8E-59A3973A30BF}"/>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1A54B8A7-BC7C-71C1-A5D4-D458DD6C364B}"/>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811261CA-E1B2-49ED-C334-0820B32B1C44}"/>
              </a:ext>
            </a:extLst>
          </p:cNvPr>
          <p:cNvSpPr>
            <a:spLocks noGrp="1"/>
          </p:cNvSpPr>
          <p:nvPr>
            <p:ph type="sldNum" sz="quarter" idx="12"/>
          </p:nvPr>
        </p:nvSpPr>
        <p:spPr/>
        <p:txBody>
          <a:bodyPr/>
          <a:lstStyle/>
          <a:p>
            <a:fld id="{0F4AB399-865D-4BE1-9079-4962ECA64CB8}" type="slidenum">
              <a:rPr lang="en-US" smtClean="0"/>
              <a:t>2</a:t>
            </a:fld>
            <a:endParaRPr lang="en-US"/>
          </a:p>
        </p:txBody>
      </p:sp>
    </p:spTree>
    <p:extLst>
      <p:ext uri="{BB962C8B-B14F-4D97-AF65-F5344CB8AC3E}">
        <p14:creationId xmlns:p14="http://schemas.microsoft.com/office/powerpoint/2010/main" val="3634715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103E-0DA1-0C01-781E-1ED52DC449D3}"/>
              </a:ext>
            </a:extLst>
          </p:cNvPr>
          <p:cNvSpPr>
            <a:spLocks noGrp="1"/>
          </p:cNvSpPr>
          <p:nvPr>
            <p:ph type="title"/>
          </p:nvPr>
        </p:nvSpPr>
        <p:spPr>
          <a:xfrm>
            <a:off x="838200" y="365125"/>
            <a:ext cx="5160054" cy="1325563"/>
          </a:xfrm>
        </p:spPr>
        <p:txBody>
          <a:bodyPr/>
          <a:lstStyle/>
          <a:p>
            <a:r>
              <a:rPr lang="en-US" dirty="0"/>
              <a:t>Multiplexing in detail</a:t>
            </a:r>
            <a:br>
              <a:rPr lang="en-US" dirty="0"/>
            </a:br>
            <a:r>
              <a:rPr lang="en-US" sz="3200" i="1" dirty="0"/>
              <a:t>The SW</a:t>
            </a:r>
            <a:r>
              <a:rPr lang="en-US" sz="3200" i="1" dirty="0">
                <a:sym typeface="Wingdings" panose="05000000000000000000" pitchFamily="2" charset="2"/>
              </a:rPr>
              <a:t> HW</a:t>
            </a:r>
            <a:r>
              <a:rPr lang="en-US" sz="3200" i="1" dirty="0"/>
              <a:t> interface</a:t>
            </a:r>
            <a:endParaRPr lang="en-US" i="1" dirty="0"/>
          </a:p>
        </p:txBody>
      </p:sp>
      <p:sp>
        <p:nvSpPr>
          <p:cNvPr id="3" name="Content Placeholder 2">
            <a:extLst>
              <a:ext uri="{FF2B5EF4-FFF2-40B4-BE49-F238E27FC236}">
                <a16:creationId xmlns:a16="http://schemas.microsoft.com/office/drawing/2014/main" id="{5D6B7240-51EF-2DD2-A41A-B7A0AED4E945}"/>
              </a:ext>
            </a:extLst>
          </p:cNvPr>
          <p:cNvSpPr>
            <a:spLocks noGrp="1"/>
          </p:cNvSpPr>
          <p:nvPr>
            <p:ph idx="1"/>
          </p:nvPr>
        </p:nvSpPr>
        <p:spPr/>
        <p:txBody>
          <a:bodyPr>
            <a:normAutofit/>
          </a:bodyPr>
          <a:lstStyle/>
          <a:p>
            <a:pPr marL="0" indent="0">
              <a:buNone/>
            </a:pPr>
            <a:r>
              <a:rPr lang="en-US" sz="2400" dirty="0">
                <a:latin typeface="Consolas" panose="020B0609020204030204" pitchFamily="49" charset="0"/>
              </a:rPr>
              <a:t>csrw   mcx_selector,x1</a:t>
            </a:r>
            <a:br>
              <a:rPr lang="en-US" sz="2400" dirty="0">
                <a:latin typeface="Consolas" panose="020B0609020204030204" pitchFamily="49" charset="0"/>
              </a:rPr>
            </a:br>
            <a:r>
              <a:rPr lang="en-US" sz="2400" dirty="0" err="1">
                <a:latin typeface="Consolas" panose="020B0609020204030204" pitchFamily="49" charset="0"/>
              </a:rPr>
              <a:t>cx_reg</a:t>
            </a:r>
            <a:r>
              <a:rPr lang="en-US" sz="2400" dirty="0">
                <a:latin typeface="Consolas" panose="020B0609020204030204" pitchFamily="49" charset="0"/>
              </a:rPr>
              <a:t> 101,x4,x2,x3</a:t>
            </a:r>
            <a:br>
              <a:rPr lang="en-US" sz="2400" dirty="0">
                <a:latin typeface="Consolas" panose="020B0609020204030204" pitchFamily="49" charset="0"/>
              </a:rPr>
            </a:br>
            <a:r>
              <a:rPr lang="en-US" sz="2400" dirty="0" err="1">
                <a:latin typeface="Consolas" panose="020B0609020204030204" pitchFamily="49" charset="0"/>
              </a:rPr>
              <a:t>cx_reg</a:t>
            </a:r>
            <a:r>
              <a:rPr lang="en-US" sz="2400" dirty="0">
                <a:latin typeface="Consolas" panose="020B0609020204030204" pitchFamily="49" charset="0"/>
              </a:rPr>
              <a:t> 102,x7,x5,x6</a:t>
            </a:r>
            <a:br>
              <a:rPr lang="en-US" sz="2400" dirty="0">
                <a:latin typeface="Consolas" panose="020B0609020204030204" pitchFamily="49" charset="0"/>
              </a:rPr>
            </a:br>
            <a:r>
              <a:rPr lang="en-US" sz="2400" dirty="0">
                <a:latin typeface="Consolas" panose="020B0609020204030204" pitchFamily="49" charset="0"/>
              </a:rPr>
              <a:t>…</a:t>
            </a:r>
          </a:p>
          <a:p>
            <a:pPr marL="0" indent="0">
              <a:buNone/>
            </a:pPr>
            <a:r>
              <a:rPr lang="en-US" sz="2400" dirty="0">
                <a:latin typeface="Consolas" panose="020B0609020204030204" pitchFamily="49" charset="0"/>
              </a:rPr>
              <a:t>csrw   mcx_selector,x10</a:t>
            </a:r>
            <a:br>
              <a:rPr lang="en-US" sz="2400" dirty="0">
                <a:latin typeface="Consolas" panose="020B0609020204030204" pitchFamily="49" charset="0"/>
              </a:rPr>
            </a:br>
            <a:r>
              <a:rPr lang="en-US" sz="2400" b="1" dirty="0" err="1">
                <a:latin typeface="Consolas" panose="020B0609020204030204" pitchFamily="49" charset="0"/>
              </a:rPr>
              <a:t>cx_reg</a:t>
            </a:r>
            <a:r>
              <a:rPr lang="en-US" sz="2400" b="1" dirty="0">
                <a:latin typeface="Consolas" panose="020B0609020204030204" pitchFamily="49" charset="0"/>
              </a:rPr>
              <a:t> 11,x14,x12,x13</a:t>
            </a:r>
            <a:br>
              <a:rPr lang="en-US" sz="2400" dirty="0">
                <a:latin typeface="Consolas" panose="020B0609020204030204" pitchFamily="49" charset="0"/>
              </a:rPr>
            </a:br>
            <a:r>
              <a:rPr lang="en-US" sz="2400" dirty="0" err="1">
                <a:latin typeface="Consolas" panose="020B0609020204030204" pitchFamily="49" charset="0"/>
              </a:rPr>
              <a:t>cx_reg</a:t>
            </a:r>
            <a:r>
              <a:rPr lang="en-US" sz="2400" dirty="0">
                <a:latin typeface="Consolas" panose="020B0609020204030204" pitchFamily="49" charset="0"/>
              </a:rPr>
              <a:t> 12,x17,x15,x16</a:t>
            </a:r>
          </a:p>
          <a:p>
            <a:pPr marL="0" indent="0">
              <a:buNone/>
            </a:pPr>
            <a:r>
              <a:rPr lang="en-US" sz="2400" dirty="0">
                <a:latin typeface="Consolas" panose="020B0609020204030204" pitchFamily="49" charset="0"/>
              </a:rPr>
              <a:t>…</a:t>
            </a:r>
          </a:p>
        </p:txBody>
      </p:sp>
      <p:sp>
        <p:nvSpPr>
          <p:cNvPr id="4" name="Date Placeholder 3">
            <a:extLst>
              <a:ext uri="{FF2B5EF4-FFF2-40B4-BE49-F238E27FC236}">
                <a16:creationId xmlns:a16="http://schemas.microsoft.com/office/drawing/2014/main" id="{56A74C64-1905-904C-8D50-06229B710E16}"/>
              </a:ext>
            </a:extLst>
          </p:cNvPr>
          <p:cNvSpPr>
            <a:spLocks noGrp="1"/>
          </p:cNvSpPr>
          <p:nvPr>
            <p:ph type="dt" sz="half" idx="10"/>
          </p:nvPr>
        </p:nvSpPr>
        <p:spPr/>
        <p:txBody>
          <a:bodyPr/>
          <a:lstStyle/>
          <a:p>
            <a:r>
              <a:rPr lang="en-US" dirty="0"/>
              <a:t>Aug 6, 2023</a:t>
            </a:r>
          </a:p>
        </p:txBody>
      </p:sp>
      <p:sp>
        <p:nvSpPr>
          <p:cNvPr id="6" name="Slide Number Placeholder 5">
            <a:extLst>
              <a:ext uri="{FF2B5EF4-FFF2-40B4-BE49-F238E27FC236}">
                <a16:creationId xmlns:a16="http://schemas.microsoft.com/office/drawing/2014/main" id="{3EAEA9D7-C5FD-FB28-2332-DEACBE438CD5}"/>
              </a:ext>
            </a:extLst>
          </p:cNvPr>
          <p:cNvSpPr>
            <a:spLocks noGrp="1"/>
          </p:cNvSpPr>
          <p:nvPr>
            <p:ph type="sldNum" sz="quarter" idx="12"/>
          </p:nvPr>
        </p:nvSpPr>
        <p:spPr/>
        <p:txBody>
          <a:bodyPr/>
          <a:lstStyle/>
          <a:p>
            <a:fld id="{0F4AB399-865D-4BE1-9079-4962ECA64CB8}" type="slidenum">
              <a:rPr lang="en-US" smtClean="0"/>
              <a:t>20</a:t>
            </a:fld>
            <a:endParaRPr lang="en-US"/>
          </a:p>
        </p:txBody>
      </p:sp>
      <p:grpSp>
        <p:nvGrpSpPr>
          <p:cNvPr id="7" name="Group 6">
            <a:extLst>
              <a:ext uri="{FF2B5EF4-FFF2-40B4-BE49-F238E27FC236}">
                <a16:creationId xmlns:a16="http://schemas.microsoft.com/office/drawing/2014/main" id="{7F01AE7E-DA24-6D9B-4A78-10CB0A12DF09}"/>
              </a:ext>
            </a:extLst>
          </p:cNvPr>
          <p:cNvGrpSpPr/>
          <p:nvPr/>
        </p:nvGrpSpPr>
        <p:grpSpPr>
          <a:xfrm>
            <a:off x="6304573" y="332707"/>
            <a:ext cx="5321185" cy="6023643"/>
            <a:chOff x="457201" y="274035"/>
            <a:chExt cx="5029199" cy="5593365"/>
          </a:xfrm>
        </p:grpSpPr>
        <p:sp>
          <p:nvSpPr>
            <p:cNvPr id="8" name="Rectangle 7">
              <a:extLst>
                <a:ext uri="{FF2B5EF4-FFF2-40B4-BE49-F238E27FC236}">
                  <a16:creationId xmlns:a16="http://schemas.microsoft.com/office/drawing/2014/main" id="{D6E4E120-8EB5-D9D6-6B54-6A43109B5544}"/>
                </a:ext>
              </a:extLst>
            </p:cNvPr>
            <p:cNvSpPr/>
            <p:nvPr/>
          </p:nvSpPr>
          <p:spPr>
            <a:xfrm>
              <a:off x="756227" y="4320873"/>
              <a:ext cx="3657595" cy="990578"/>
            </a:xfrm>
            <a:prstGeom prst="rect">
              <a:avLst/>
            </a:prstGeom>
            <a:solidFill>
              <a:schemeClr val="bg1">
                <a:lumMod val="85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aseline="-25000" dirty="0"/>
            </a:p>
          </p:txBody>
        </p:sp>
        <p:sp>
          <p:nvSpPr>
            <p:cNvPr id="9" name="Rectangle 8">
              <a:extLst>
                <a:ext uri="{FF2B5EF4-FFF2-40B4-BE49-F238E27FC236}">
                  <a16:creationId xmlns:a16="http://schemas.microsoft.com/office/drawing/2014/main" id="{D3B5518C-D07F-26BD-1298-D22937B57FEC}"/>
                </a:ext>
              </a:extLst>
            </p:cNvPr>
            <p:cNvSpPr/>
            <p:nvPr/>
          </p:nvSpPr>
          <p:spPr>
            <a:xfrm>
              <a:off x="682914" y="4263914"/>
              <a:ext cx="3657595" cy="990578"/>
            </a:xfrm>
            <a:prstGeom prst="rect">
              <a:avLst/>
            </a:prstGeom>
            <a:solidFill>
              <a:schemeClr val="bg1">
                <a:lumMod val="85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aseline="-25000" dirty="0"/>
            </a:p>
          </p:txBody>
        </p:sp>
        <p:sp>
          <p:nvSpPr>
            <p:cNvPr id="10" name="Rectangle 9">
              <a:extLst>
                <a:ext uri="{FF2B5EF4-FFF2-40B4-BE49-F238E27FC236}">
                  <a16:creationId xmlns:a16="http://schemas.microsoft.com/office/drawing/2014/main" id="{9B99522C-F068-E32C-BDA9-47247CAB8F13}"/>
                </a:ext>
              </a:extLst>
            </p:cNvPr>
            <p:cNvSpPr/>
            <p:nvPr/>
          </p:nvSpPr>
          <p:spPr>
            <a:xfrm>
              <a:off x="609600" y="4191021"/>
              <a:ext cx="3657595" cy="990578"/>
            </a:xfrm>
            <a:prstGeom prst="rect">
              <a:avLst/>
            </a:prstGeom>
            <a:solidFill>
              <a:schemeClr val="bg1">
                <a:lumMod val="85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aseline="-25000" dirty="0"/>
            </a:p>
          </p:txBody>
        </p:sp>
        <p:sp>
          <p:nvSpPr>
            <p:cNvPr id="11" name="Rectangle 10">
              <a:extLst>
                <a:ext uri="{FF2B5EF4-FFF2-40B4-BE49-F238E27FC236}">
                  <a16:creationId xmlns:a16="http://schemas.microsoft.com/office/drawing/2014/main" id="{290508D4-0A85-239E-7332-CD26A8C55352}"/>
                </a:ext>
              </a:extLst>
            </p:cNvPr>
            <p:cNvSpPr/>
            <p:nvPr/>
          </p:nvSpPr>
          <p:spPr>
            <a:xfrm>
              <a:off x="457201" y="294717"/>
              <a:ext cx="5029199" cy="2677062"/>
            </a:xfrm>
            <a:prstGeom prst="rect">
              <a:avLst/>
            </a:prstGeom>
            <a:solidFill>
              <a:schemeClr val="bg1">
                <a:lumMod val="85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2D90CCC3-5815-07FD-1FA6-6B359A7F4868}"/>
                </a:ext>
              </a:extLst>
            </p:cNvPr>
            <p:cNvSpPr/>
            <p:nvPr/>
          </p:nvSpPr>
          <p:spPr>
            <a:xfrm>
              <a:off x="609599" y="5562600"/>
              <a:ext cx="3657593" cy="304800"/>
            </a:xfrm>
            <a:prstGeom prst="rect">
              <a:avLst/>
            </a:prstGeom>
            <a:solidFill>
              <a:schemeClr val="accent1">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i="1" dirty="0"/>
                <a:t>id                                status   data</a:t>
              </a:r>
            </a:p>
          </p:txBody>
        </p:sp>
        <p:sp>
          <p:nvSpPr>
            <p:cNvPr id="13" name="Rectangle 12">
              <a:extLst>
                <a:ext uri="{FF2B5EF4-FFF2-40B4-BE49-F238E27FC236}">
                  <a16:creationId xmlns:a16="http://schemas.microsoft.com/office/drawing/2014/main" id="{BE5F3BEB-43F2-434E-F9C0-93695F39F800}"/>
                </a:ext>
              </a:extLst>
            </p:cNvPr>
            <p:cNvSpPr/>
            <p:nvPr/>
          </p:nvSpPr>
          <p:spPr>
            <a:xfrm>
              <a:off x="618460" y="685800"/>
              <a:ext cx="2741222"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i="1" dirty="0" err="1"/>
                <a:t>cx_reg</a:t>
              </a:r>
              <a:r>
                <a:rPr lang="en-US" i="1" dirty="0"/>
                <a:t>  cf_id  rd  rs1  rs2</a:t>
              </a:r>
            </a:p>
          </p:txBody>
        </p:sp>
        <p:sp>
          <p:nvSpPr>
            <p:cNvPr id="14" name="Rectangle 13">
              <a:extLst>
                <a:ext uri="{FF2B5EF4-FFF2-40B4-BE49-F238E27FC236}">
                  <a16:creationId xmlns:a16="http://schemas.microsoft.com/office/drawing/2014/main" id="{38B840B5-07A2-128F-2522-F5D803659F22}"/>
                </a:ext>
              </a:extLst>
            </p:cNvPr>
            <p:cNvSpPr/>
            <p:nvPr/>
          </p:nvSpPr>
          <p:spPr>
            <a:xfrm>
              <a:off x="2438400" y="4495811"/>
              <a:ext cx="1524000"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t>datapath</a:t>
              </a:r>
              <a:endParaRPr lang="en-US" baseline="-25000" dirty="0"/>
            </a:p>
          </p:txBody>
        </p:sp>
        <p:cxnSp>
          <p:nvCxnSpPr>
            <p:cNvPr id="15" name="Straight Arrow Connector 14">
              <a:extLst>
                <a:ext uri="{FF2B5EF4-FFF2-40B4-BE49-F238E27FC236}">
                  <a16:creationId xmlns:a16="http://schemas.microsoft.com/office/drawing/2014/main" id="{A48D7765-31CF-0D1D-4F81-38D550DE8603}"/>
                </a:ext>
              </a:extLst>
            </p:cNvPr>
            <p:cNvCxnSpPr>
              <a:cxnSpLocks/>
            </p:cNvCxnSpPr>
            <p:nvPr/>
          </p:nvCxnSpPr>
          <p:spPr>
            <a:xfrm>
              <a:off x="2057400" y="4724411"/>
              <a:ext cx="381000"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B9DAF31-C4E7-973F-EFEE-48B77CE813E4}"/>
                </a:ext>
              </a:extLst>
            </p:cNvPr>
            <p:cNvCxnSpPr>
              <a:cxnSpLocks/>
              <a:endCxn id="46" idx="1"/>
            </p:cNvCxnSpPr>
            <p:nvPr/>
          </p:nvCxnSpPr>
          <p:spPr>
            <a:xfrm rot="5400000">
              <a:off x="822112" y="3839854"/>
              <a:ext cx="944694" cy="609588"/>
            </a:xfrm>
            <a:prstGeom prst="bentConnector4">
              <a:avLst>
                <a:gd name="adj1" fmla="val 38794"/>
                <a:gd name="adj2" fmla="val 1175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30B3F02-3DC2-5DD4-1CF2-1931A2B1A6E1}"/>
                </a:ext>
              </a:extLst>
            </p:cNvPr>
            <p:cNvCxnSpPr>
              <a:cxnSpLocks/>
              <a:endCxn id="14" idx="1"/>
            </p:cNvCxnSpPr>
            <p:nvPr/>
          </p:nvCxnSpPr>
          <p:spPr>
            <a:xfrm rot="16200000" flipH="1">
              <a:off x="1823901" y="4033711"/>
              <a:ext cx="920375" cy="30862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92A93E-120B-8723-81B9-A2319E139B13}"/>
                </a:ext>
              </a:extLst>
            </p:cNvPr>
            <p:cNvCxnSpPr>
              <a:cxnSpLocks/>
              <a:endCxn id="14" idx="0"/>
            </p:cNvCxnSpPr>
            <p:nvPr/>
          </p:nvCxnSpPr>
          <p:spPr>
            <a:xfrm>
              <a:off x="3200400" y="3733802"/>
              <a:ext cx="0" cy="762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B0BC38D-C3F9-6A79-0324-9ABE0862AF76}"/>
                </a:ext>
              </a:extLst>
            </p:cNvPr>
            <p:cNvCxnSpPr>
              <a:cxnSpLocks/>
            </p:cNvCxnSpPr>
            <p:nvPr/>
          </p:nvCxnSpPr>
          <p:spPr>
            <a:xfrm flipH="1">
              <a:off x="3804210" y="3733802"/>
              <a:ext cx="5790" cy="762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5481CC9-8049-30DF-0312-B703B776B5EA}"/>
                </a:ext>
              </a:extLst>
            </p:cNvPr>
            <p:cNvCxnSpPr>
              <a:cxnSpLocks/>
            </p:cNvCxnSpPr>
            <p:nvPr/>
          </p:nvCxnSpPr>
          <p:spPr>
            <a:xfrm>
              <a:off x="3429000" y="4800611"/>
              <a:ext cx="0" cy="761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499FE3-05F1-9BF5-086F-96BA1A9AC0AE}"/>
                </a:ext>
              </a:extLst>
            </p:cNvPr>
            <p:cNvCxnSpPr>
              <a:cxnSpLocks/>
            </p:cNvCxnSpPr>
            <p:nvPr/>
          </p:nvCxnSpPr>
          <p:spPr>
            <a:xfrm>
              <a:off x="2819400" y="4800602"/>
              <a:ext cx="0" cy="76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E7DABC1-D22C-9F9D-439E-7A7C6E90E970}"/>
                </a:ext>
              </a:extLst>
            </p:cNvPr>
            <p:cNvCxnSpPr>
              <a:cxnSpLocks/>
              <a:endCxn id="10" idx="1"/>
            </p:cNvCxnSpPr>
            <p:nvPr/>
          </p:nvCxnSpPr>
          <p:spPr>
            <a:xfrm rot="5400000">
              <a:off x="403032" y="3946332"/>
              <a:ext cx="946547" cy="533409"/>
            </a:xfrm>
            <a:prstGeom prst="bentConnector4">
              <a:avLst>
                <a:gd name="adj1" fmla="val 16054"/>
                <a:gd name="adj2" fmla="val 1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1CE7EF5-B844-F249-94CE-5CDABABEB06D}"/>
                </a:ext>
              </a:extLst>
            </p:cNvPr>
            <p:cNvCxnSpPr>
              <a:cxnSpLocks/>
            </p:cNvCxnSpPr>
            <p:nvPr/>
          </p:nvCxnSpPr>
          <p:spPr>
            <a:xfrm rot="16200000" flipH="1">
              <a:off x="574463" y="3966892"/>
              <a:ext cx="448256"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9564016-06AF-CD3D-D458-05F89990037C}"/>
                </a:ext>
              </a:extLst>
            </p:cNvPr>
            <p:cNvCxnSpPr>
              <a:cxnSpLocks/>
            </p:cNvCxnSpPr>
            <p:nvPr/>
          </p:nvCxnSpPr>
          <p:spPr>
            <a:xfrm rot="5400000">
              <a:off x="2057487" y="4048942"/>
              <a:ext cx="908450" cy="155168"/>
            </a:xfrm>
            <a:prstGeom prst="bentConnector4">
              <a:avLst>
                <a:gd name="adj1" fmla="val 41612"/>
                <a:gd name="adj2" fmla="val 24732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79C09DC-BB65-2BC4-FD2E-90CAC8DA07F7}"/>
                </a:ext>
              </a:extLst>
            </p:cNvPr>
            <p:cNvSpPr/>
            <p:nvPr/>
          </p:nvSpPr>
          <p:spPr>
            <a:xfrm>
              <a:off x="989561" y="4446488"/>
              <a:ext cx="1066800" cy="510990"/>
            </a:xfrm>
            <a:prstGeom prst="rect">
              <a:avLst/>
            </a:prstGeom>
            <a:solidFill>
              <a:srgbClr val="F2F2F2"/>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lnSpc>
                  <a:spcPct val="90000"/>
                </a:lnSpc>
              </a:pPr>
              <a:endParaRPr lang="en-US" dirty="0"/>
            </a:p>
          </p:txBody>
        </p:sp>
        <p:grpSp>
          <p:nvGrpSpPr>
            <p:cNvPr id="26" name="Group 25">
              <a:extLst>
                <a:ext uri="{FF2B5EF4-FFF2-40B4-BE49-F238E27FC236}">
                  <a16:creationId xmlns:a16="http://schemas.microsoft.com/office/drawing/2014/main" id="{2200B066-0B76-E833-7C06-657F4DF6D863}"/>
                </a:ext>
              </a:extLst>
            </p:cNvPr>
            <p:cNvGrpSpPr/>
            <p:nvPr/>
          </p:nvGrpSpPr>
          <p:grpSpPr>
            <a:xfrm>
              <a:off x="3810002" y="984637"/>
              <a:ext cx="1523998" cy="619514"/>
              <a:chOff x="5181599" y="2581877"/>
              <a:chExt cx="1371601" cy="931989"/>
            </a:xfrm>
            <a:solidFill>
              <a:schemeClr val="bg1">
                <a:lumMod val="95000"/>
              </a:schemeClr>
            </a:solidFill>
          </p:grpSpPr>
          <p:sp>
            <p:nvSpPr>
              <p:cNvPr id="59" name="Rectangle 58">
                <a:extLst>
                  <a:ext uri="{FF2B5EF4-FFF2-40B4-BE49-F238E27FC236}">
                    <a16:creationId xmlns:a16="http://schemas.microsoft.com/office/drawing/2014/main" id="{84E703FF-047C-86D7-295A-96603513D8E0}"/>
                  </a:ext>
                </a:extLst>
              </p:cNvPr>
              <p:cNvSpPr/>
              <p:nvPr/>
            </p:nvSpPr>
            <p:spPr>
              <a:xfrm>
                <a:off x="5181599" y="2666743"/>
                <a:ext cx="1371601" cy="847123"/>
              </a:xfrm>
              <a:prstGeom prst="rect">
                <a:avLst/>
              </a:prstGeom>
              <a:grp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C1EFA0A-A2C1-D5FD-1E8C-3758872D03C7}"/>
                  </a:ext>
                </a:extLst>
              </p:cNvPr>
              <p:cNvSpPr/>
              <p:nvPr/>
            </p:nvSpPr>
            <p:spPr>
              <a:xfrm>
                <a:off x="5181600" y="2581877"/>
                <a:ext cx="1371600" cy="793933"/>
              </a:xfrm>
              <a:prstGeom prst="rect">
                <a:avLst/>
              </a:prstGeom>
              <a:grp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register file</a:t>
                </a:r>
              </a:p>
            </p:txBody>
          </p:sp>
        </p:grpSp>
        <p:sp>
          <p:nvSpPr>
            <p:cNvPr id="27" name="Rectangle 26">
              <a:extLst>
                <a:ext uri="{FF2B5EF4-FFF2-40B4-BE49-F238E27FC236}">
                  <a16:creationId xmlns:a16="http://schemas.microsoft.com/office/drawing/2014/main" id="{C6CCC1C0-215D-F68F-F3D0-5CF59EF26F99}"/>
                </a:ext>
              </a:extLst>
            </p:cNvPr>
            <p:cNvSpPr/>
            <p:nvPr/>
          </p:nvSpPr>
          <p:spPr>
            <a:xfrm>
              <a:off x="615390" y="1787750"/>
              <a:ext cx="2741222"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i="1" dirty="0" err="1"/>
                <a:t>cxu_id</a:t>
              </a:r>
              <a:r>
                <a:rPr lang="en-US" i="1" dirty="0"/>
                <a:t>  state_id             en=1</a:t>
              </a:r>
            </a:p>
          </p:txBody>
        </p:sp>
        <p:sp>
          <p:nvSpPr>
            <p:cNvPr id="28" name="Rectangle 27">
              <a:extLst>
                <a:ext uri="{FF2B5EF4-FFF2-40B4-BE49-F238E27FC236}">
                  <a16:creationId xmlns:a16="http://schemas.microsoft.com/office/drawing/2014/main" id="{6FC3F2F3-7EBB-79D9-F983-5C9FBA25B28B}"/>
                </a:ext>
              </a:extLst>
            </p:cNvPr>
            <p:cNvSpPr/>
            <p:nvPr/>
          </p:nvSpPr>
          <p:spPr>
            <a:xfrm>
              <a:off x="609600" y="2508832"/>
              <a:ext cx="2741222"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r"/>
              <a:r>
                <a:rPr lang="en-US" i="1" dirty="0"/>
                <a:t>cu op fi of </a:t>
              </a:r>
              <a:r>
                <a:rPr lang="en-US" i="1" dirty="0" err="1"/>
                <a:t>si</a:t>
              </a:r>
              <a:r>
                <a:rPr lang="en-US" i="1" dirty="0"/>
                <a:t> ci</a:t>
              </a:r>
            </a:p>
          </p:txBody>
        </p:sp>
        <p:cxnSp>
          <p:nvCxnSpPr>
            <p:cNvPr id="29" name="Connector: Elbow 28">
              <a:extLst>
                <a:ext uri="{FF2B5EF4-FFF2-40B4-BE49-F238E27FC236}">
                  <a16:creationId xmlns:a16="http://schemas.microsoft.com/office/drawing/2014/main" id="{591EA970-157D-7B75-CBF7-3D57484222C4}"/>
                </a:ext>
              </a:extLst>
            </p:cNvPr>
            <p:cNvCxnSpPr>
              <a:cxnSpLocks/>
            </p:cNvCxnSpPr>
            <p:nvPr/>
          </p:nvCxnSpPr>
          <p:spPr>
            <a:xfrm>
              <a:off x="2967366" y="1000463"/>
              <a:ext cx="838200" cy="158357"/>
            </a:xfrm>
            <a:prstGeom prst="bentConnector3">
              <a:avLst>
                <a:gd name="adj1" fmla="val 88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5BE901D-A604-3CE7-D869-EE5280E6B52D}"/>
                </a:ext>
              </a:extLst>
            </p:cNvPr>
            <p:cNvCxnSpPr>
              <a:cxnSpLocks/>
            </p:cNvCxnSpPr>
            <p:nvPr/>
          </p:nvCxnSpPr>
          <p:spPr>
            <a:xfrm>
              <a:off x="2630255" y="998423"/>
              <a:ext cx="1175310" cy="308875"/>
            </a:xfrm>
            <a:prstGeom prst="bentConnector3">
              <a:avLst>
                <a:gd name="adj1" fmla="val -88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3EF5CBC-F975-B215-8F78-5CA78D16BB8D}"/>
                </a:ext>
              </a:extLst>
            </p:cNvPr>
            <p:cNvCxnSpPr>
              <a:cxnSpLocks/>
            </p:cNvCxnSpPr>
            <p:nvPr/>
          </p:nvCxnSpPr>
          <p:spPr>
            <a:xfrm>
              <a:off x="2286000" y="986681"/>
              <a:ext cx="1520654" cy="464632"/>
            </a:xfrm>
            <a:prstGeom prst="bentConnector3">
              <a:avLst>
                <a:gd name="adj1" fmla="val -7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7CA1B39-D0A6-E899-1433-48B779A392A1}"/>
                </a:ext>
              </a:extLst>
            </p:cNvPr>
            <p:cNvCxnSpPr>
              <a:cxnSpLocks/>
            </p:cNvCxnSpPr>
            <p:nvPr/>
          </p:nvCxnSpPr>
          <p:spPr>
            <a:xfrm rot="5400000" flipH="1" flipV="1">
              <a:off x="2329774" y="3022923"/>
              <a:ext cx="3954740" cy="1734214"/>
            </a:xfrm>
            <a:prstGeom prst="bentConnector3">
              <a:avLst>
                <a:gd name="adj1" fmla="val -426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284A3EFB-783A-C75E-E49A-385A3E519156}"/>
                </a:ext>
              </a:extLst>
            </p:cNvPr>
            <p:cNvCxnSpPr>
              <a:cxnSpLocks/>
              <a:endCxn id="28" idx="3"/>
            </p:cNvCxnSpPr>
            <p:nvPr/>
          </p:nvCxnSpPr>
          <p:spPr>
            <a:xfrm rot="5400000" flipH="1" flipV="1">
              <a:off x="1485490" y="3994245"/>
              <a:ext cx="3198345" cy="532320"/>
            </a:xfrm>
            <a:prstGeom prst="bentConnector4">
              <a:avLst>
                <a:gd name="adj1" fmla="val -9833"/>
                <a:gd name="adj2" fmla="val 3440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DE2CA7D-7933-8B3D-C445-F56950829FF4}"/>
                </a:ext>
              </a:extLst>
            </p:cNvPr>
            <p:cNvCxnSpPr>
              <a:cxnSpLocks/>
            </p:cNvCxnSpPr>
            <p:nvPr/>
          </p:nvCxnSpPr>
          <p:spPr>
            <a:xfrm>
              <a:off x="1608161" y="2089903"/>
              <a:ext cx="0" cy="1339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F9EAB4A-8E95-2229-11BB-106CCDB36FDF}"/>
                </a:ext>
              </a:extLst>
            </p:cNvPr>
            <p:cNvCxnSpPr>
              <a:cxnSpLocks/>
            </p:cNvCxnSpPr>
            <p:nvPr/>
          </p:nvCxnSpPr>
          <p:spPr>
            <a:xfrm rot="16200000" flipH="1">
              <a:off x="987613" y="1825824"/>
              <a:ext cx="2444363" cy="761988"/>
            </a:xfrm>
            <a:prstGeom prst="bentConnector3">
              <a:avLst>
                <a:gd name="adj1" fmla="val 877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303B64-0AAB-60AA-E970-62EAC99BA784}"/>
                </a:ext>
              </a:extLst>
            </p:cNvPr>
            <p:cNvSpPr txBox="1"/>
            <p:nvPr/>
          </p:nvSpPr>
          <p:spPr>
            <a:xfrm>
              <a:off x="544604" y="361740"/>
              <a:ext cx="1131131" cy="342950"/>
            </a:xfrm>
            <a:prstGeom prst="rect">
              <a:avLst/>
            </a:prstGeom>
            <a:noFill/>
            <a:ln w="19050">
              <a:noFill/>
            </a:ln>
          </p:spPr>
          <p:txBody>
            <a:bodyPr wrap="none" rtlCol="0">
              <a:spAutoFit/>
            </a:bodyPr>
            <a:lstStyle/>
            <a:p>
              <a:r>
                <a:rPr lang="en-US" dirty="0"/>
                <a:t>instruction</a:t>
              </a:r>
            </a:p>
          </p:txBody>
        </p:sp>
        <p:sp>
          <p:nvSpPr>
            <p:cNvPr id="37" name="TextBox 36">
              <a:extLst>
                <a:ext uri="{FF2B5EF4-FFF2-40B4-BE49-F238E27FC236}">
                  <a16:creationId xmlns:a16="http://schemas.microsoft.com/office/drawing/2014/main" id="{8D1C3F7E-A74C-B853-6969-D275A92357BE}"/>
                </a:ext>
              </a:extLst>
            </p:cNvPr>
            <p:cNvSpPr txBox="1"/>
            <p:nvPr/>
          </p:nvSpPr>
          <p:spPr>
            <a:xfrm>
              <a:off x="521679" y="1447800"/>
              <a:ext cx="1351116" cy="342950"/>
            </a:xfrm>
            <a:prstGeom prst="rect">
              <a:avLst/>
            </a:prstGeom>
            <a:noFill/>
            <a:ln w="19050">
              <a:noFill/>
            </a:ln>
          </p:spPr>
          <p:txBody>
            <a:bodyPr wrap="none" rtlCol="0">
              <a:spAutoFit/>
            </a:bodyPr>
            <a:lstStyle/>
            <a:p>
              <a:r>
                <a:rPr lang="en-US" dirty="0" err="1"/>
                <a:t>mcx_selector</a:t>
              </a:r>
              <a:endParaRPr lang="en-US" dirty="0"/>
            </a:p>
          </p:txBody>
        </p:sp>
        <p:sp>
          <p:nvSpPr>
            <p:cNvPr id="38" name="TextBox 37">
              <a:extLst>
                <a:ext uri="{FF2B5EF4-FFF2-40B4-BE49-F238E27FC236}">
                  <a16:creationId xmlns:a16="http://schemas.microsoft.com/office/drawing/2014/main" id="{715DC3EB-4830-32CB-C0C1-3F7AB6B69361}"/>
                </a:ext>
              </a:extLst>
            </p:cNvPr>
            <p:cNvSpPr txBox="1"/>
            <p:nvPr/>
          </p:nvSpPr>
          <p:spPr>
            <a:xfrm>
              <a:off x="531422" y="2186515"/>
              <a:ext cx="997686" cy="342950"/>
            </a:xfrm>
            <a:prstGeom prst="rect">
              <a:avLst/>
            </a:prstGeom>
            <a:noFill/>
            <a:ln w="19050">
              <a:noFill/>
            </a:ln>
          </p:spPr>
          <p:txBody>
            <a:bodyPr wrap="none" rtlCol="0">
              <a:spAutoFit/>
            </a:bodyPr>
            <a:lstStyle/>
            <a:p>
              <a:r>
                <a:rPr lang="en-US" dirty="0" err="1"/>
                <a:t>cx_status</a:t>
              </a:r>
              <a:endParaRPr lang="en-US" dirty="0"/>
            </a:p>
          </p:txBody>
        </p:sp>
        <p:sp>
          <p:nvSpPr>
            <p:cNvPr id="39" name="TextBox 38">
              <a:extLst>
                <a:ext uri="{FF2B5EF4-FFF2-40B4-BE49-F238E27FC236}">
                  <a16:creationId xmlns:a16="http://schemas.microsoft.com/office/drawing/2014/main" id="{4E2811B0-43FD-A0BF-BDD1-7D2CD7B3A5D8}"/>
                </a:ext>
              </a:extLst>
            </p:cNvPr>
            <p:cNvSpPr txBox="1"/>
            <p:nvPr/>
          </p:nvSpPr>
          <p:spPr>
            <a:xfrm>
              <a:off x="544604" y="3106705"/>
              <a:ext cx="851030" cy="342950"/>
            </a:xfrm>
            <a:prstGeom prst="rect">
              <a:avLst/>
            </a:prstGeom>
            <a:noFill/>
            <a:ln w="19050">
              <a:noFill/>
            </a:ln>
          </p:spPr>
          <p:txBody>
            <a:bodyPr wrap="none" rtlCol="0">
              <a:spAutoFit/>
            </a:bodyPr>
            <a:lstStyle/>
            <a:p>
              <a:r>
                <a:rPr lang="en-US" dirty="0"/>
                <a:t>request</a:t>
              </a:r>
            </a:p>
          </p:txBody>
        </p:sp>
        <p:sp>
          <p:nvSpPr>
            <p:cNvPr id="40" name="TextBox 39">
              <a:extLst>
                <a:ext uri="{FF2B5EF4-FFF2-40B4-BE49-F238E27FC236}">
                  <a16:creationId xmlns:a16="http://schemas.microsoft.com/office/drawing/2014/main" id="{D723FC7A-3DC5-C32D-981C-7619D78ECC58}"/>
                </a:ext>
              </a:extLst>
            </p:cNvPr>
            <p:cNvSpPr txBox="1"/>
            <p:nvPr/>
          </p:nvSpPr>
          <p:spPr>
            <a:xfrm>
              <a:off x="3707505" y="4812268"/>
              <a:ext cx="629046" cy="342950"/>
            </a:xfrm>
            <a:prstGeom prst="rect">
              <a:avLst/>
            </a:prstGeom>
            <a:noFill/>
            <a:ln w="19050">
              <a:noFill/>
            </a:ln>
          </p:spPr>
          <p:txBody>
            <a:bodyPr wrap="none" rtlCol="0">
              <a:spAutoFit/>
            </a:bodyPr>
            <a:lstStyle/>
            <a:p>
              <a:r>
                <a:rPr lang="en-US" u="sng" dirty="0"/>
                <a:t>CXUs</a:t>
              </a:r>
            </a:p>
          </p:txBody>
        </p:sp>
        <p:sp>
          <p:nvSpPr>
            <p:cNvPr id="41" name="TextBox 40">
              <a:extLst>
                <a:ext uri="{FF2B5EF4-FFF2-40B4-BE49-F238E27FC236}">
                  <a16:creationId xmlns:a16="http://schemas.microsoft.com/office/drawing/2014/main" id="{A135DBDA-E0E9-E1CD-3C99-5C6F4C272EBF}"/>
                </a:ext>
              </a:extLst>
            </p:cNvPr>
            <p:cNvSpPr txBox="1"/>
            <p:nvPr/>
          </p:nvSpPr>
          <p:spPr>
            <a:xfrm>
              <a:off x="4724402" y="274035"/>
              <a:ext cx="748497" cy="342950"/>
            </a:xfrm>
            <a:prstGeom prst="rect">
              <a:avLst/>
            </a:prstGeom>
            <a:noFill/>
            <a:ln w="19050">
              <a:noFill/>
            </a:ln>
          </p:spPr>
          <p:txBody>
            <a:bodyPr wrap="square" rtlCol="0">
              <a:spAutoFit/>
            </a:bodyPr>
            <a:lstStyle/>
            <a:p>
              <a:r>
                <a:rPr lang="en-US" u="sng" dirty="0"/>
                <a:t>CPU</a:t>
              </a:r>
            </a:p>
          </p:txBody>
        </p:sp>
        <p:sp>
          <p:nvSpPr>
            <p:cNvPr id="42" name="TextBox 41">
              <a:extLst>
                <a:ext uri="{FF2B5EF4-FFF2-40B4-BE49-F238E27FC236}">
                  <a16:creationId xmlns:a16="http://schemas.microsoft.com/office/drawing/2014/main" id="{FB297E06-7A33-B680-A540-A91F654BB796}"/>
                </a:ext>
              </a:extLst>
            </p:cNvPr>
            <p:cNvSpPr txBox="1"/>
            <p:nvPr/>
          </p:nvSpPr>
          <p:spPr>
            <a:xfrm>
              <a:off x="810426" y="5260045"/>
              <a:ext cx="980717" cy="342950"/>
            </a:xfrm>
            <a:prstGeom prst="rect">
              <a:avLst/>
            </a:prstGeom>
            <a:noFill/>
            <a:ln w="19050">
              <a:noFill/>
            </a:ln>
          </p:spPr>
          <p:txBody>
            <a:bodyPr wrap="none" rtlCol="0">
              <a:spAutoFit/>
            </a:bodyPr>
            <a:lstStyle/>
            <a:p>
              <a:r>
                <a:rPr lang="en-US" dirty="0"/>
                <a:t>response</a:t>
              </a:r>
            </a:p>
          </p:txBody>
        </p:sp>
        <p:cxnSp>
          <p:nvCxnSpPr>
            <p:cNvPr id="43" name="Connector: Elbow 42">
              <a:extLst>
                <a:ext uri="{FF2B5EF4-FFF2-40B4-BE49-F238E27FC236}">
                  <a16:creationId xmlns:a16="http://schemas.microsoft.com/office/drawing/2014/main" id="{7C641DF1-52CD-DBCD-FA0C-AF1B25798BCB}"/>
                </a:ext>
              </a:extLst>
            </p:cNvPr>
            <p:cNvCxnSpPr>
              <a:cxnSpLocks/>
            </p:cNvCxnSpPr>
            <p:nvPr/>
          </p:nvCxnSpPr>
          <p:spPr>
            <a:xfrm rot="5400000">
              <a:off x="3128560" y="2290365"/>
              <a:ext cx="1811211" cy="466067"/>
            </a:xfrm>
            <a:prstGeom prst="bentConnector3">
              <a:avLst>
                <a:gd name="adj1" fmla="val 9163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FD632C3-7252-B3F4-DEDB-9E074B6AA270}"/>
                </a:ext>
              </a:extLst>
            </p:cNvPr>
            <p:cNvCxnSpPr/>
            <p:nvPr/>
          </p:nvCxnSpPr>
          <p:spPr>
            <a:xfrm rot="5400000">
              <a:off x="2751031" y="2060303"/>
              <a:ext cx="1805370" cy="916378"/>
            </a:xfrm>
            <a:prstGeom prst="bentConnector3">
              <a:avLst>
                <a:gd name="adj1" fmla="val 83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ABABD0F-5D0F-36E0-3987-E74B23B331F4}"/>
                </a:ext>
              </a:extLst>
            </p:cNvPr>
            <p:cNvCxnSpPr>
              <a:cxnSpLocks/>
            </p:cNvCxnSpPr>
            <p:nvPr/>
          </p:nvCxnSpPr>
          <p:spPr>
            <a:xfrm>
              <a:off x="2092265" y="1066800"/>
              <a:ext cx="0" cy="2370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E33C272-D895-E7EB-E746-37A19BD2C599}"/>
                </a:ext>
              </a:extLst>
            </p:cNvPr>
            <p:cNvSpPr/>
            <p:nvPr/>
          </p:nvSpPr>
          <p:spPr>
            <a:xfrm>
              <a:off x="989665" y="4353269"/>
              <a:ext cx="1066800" cy="527452"/>
            </a:xfrm>
            <a:prstGeom prst="rect">
              <a:avLst/>
            </a:prstGeom>
            <a:solidFill>
              <a:srgbClr val="F2F2F2"/>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lnSpc>
                  <a:spcPct val="80000"/>
                </a:lnSpc>
              </a:pPr>
              <a:r>
                <a:rPr lang="en-US" dirty="0"/>
                <a:t>state</a:t>
              </a:r>
              <a:br>
                <a:rPr lang="en-US" dirty="0"/>
              </a:br>
              <a:r>
                <a:rPr lang="en-US" dirty="0"/>
                <a:t>contexts</a:t>
              </a:r>
            </a:p>
          </p:txBody>
        </p:sp>
        <p:sp>
          <p:nvSpPr>
            <p:cNvPr id="47" name="Rectangle 46">
              <a:extLst>
                <a:ext uri="{FF2B5EF4-FFF2-40B4-BE49-F238E27FC236}">
                  <a16:creationId xmlns:a16="http://schemas.microsoft.com/office/drawing/2014/main" id="{B38AC3AA-44CB-A894-1319-C21509FBDE06}"/>
                </a:ext>
              </a:extLst>
            </p:cNvPr>
            <p:cNvSpPr/>
            <p:nvPr/>
          </p:nvSpPr>
          <p:spPr>
            <a:xfrm>
              <a:off x="609600" y="3429000"/>
              <a:ext cx="3657600" cy="304800"/>
            </a:xfrm>
            <a:prstGeom prst="rect">
              <a:avLst/>
            </a:prstGeom>
            <a:solidFill>
              <a:schemeClr val="accent1">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i="1" dirty="0"/>
                <a:t>id  </a:t>
              </a:r>
              <a:r>
                <a:rPr lang="en-US" i="1" dirty="0" err="1"/>
                <a:t>cxu</a:t>
              </a:r>
              <a:r>
                <a:rPr lang="en-US" i="1" dirty="0"/>
                <a:t>  state  insn  func  data0  data1</a:t>
              </a:r>
            </a:p>
          </p:txBody>
        </p:sp>
        <p:cxnSp>
          <p:nvCxnSpPr>
            <p:cNvPr id="48" name="Straight Arrow Connector 47">
              <a:extLst>
                <a:ext uri="{FF2B5EF4-FFF2-40B4-BE49-F238E27FC236}">
                  <a16:creationId xmlns:a16="http://schemas.microsoft.com/office/drawing/2014/main" id="{EAB31658-95A2-376F-A340-5D778E76402A}"/>
                </a:ext>
              </a:extLst>
            </p:cNvPr>
            <p:cNvCxnSpPr>
              <a:cxnSpLocks/>
            </p:cNvCxnSpPr>
            <p:nvPr/>
          </p:nvCxnSpPr>
          <p:spPr>
            <a:xfrm>
              <a:off x="1161439" y="2089902"/>
              <a:ext cx="0" cy="1339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4077A7-1134-51B3-23BA-8B9CB499348C}"/>
                </a:ext>
              </a:extLst>
            </p:cNvPr>
            <p:cNvCxnSpPr>
              <a:cxnSpLocks/>
            </p:cNvCxnSpPr>
            <p:nvPr/>
          </p:nvCxnSpPr>
          <p:spPr>
            <a:xfrm>
              <a:off x="1981200" y="1066800"/>
              <a:ext cx="228594"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E8759EF-1DD5-EB4E-E603-B84A53DE7323}"/>
                </a:ext>
              </a:extLst>
            </p:cNvPr>
            <p:cNvCxnSpPr>
              <a:cxnSpLocks/>
            </p:cNvCxnSpPr>
            <p:nvPr/>
          </p:nvCxnSpPr>
          <p:spPr>
            <a:xfrm>
              <a:off x="810786" y="2971779"/>
              <a:ext cx="0" cy="4650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1FE6039-BE9B-58B5-3717-8951A42DE49E}"/>
                </a:ext>
              </a:extLst>
            </p:cNvPr>
            <p:cNvCxnSpPr>
              <a:cxnSpLocks/>
            </p:cNvCxnSpPr>
            <p:nvPr/>
          </p:nvCxnSpPr>
          <p:spPr>
            <a:xfrm rot="16200000" flipV="1">
              <a:off x="-780273" y="4300368"/>
              <a:ext cx="2897185" cy="236879"/>
            </a:xfrm>
            <a:prstGeom prst="bentConnector3">
              <a:avLst>
                <a:gd name="adj1" fmla="val -552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2A1F1CD-6969-5536-4D9E-E90CCFFBFC26}"/>
                </a:ext>
              </a:extLst>
            </p:cNvPr>
            <p:cNvSpPr/>
            <p:nvPr/>
          </p:nvSpPr>
          <p:spPr>
            <a:xfrm rot="16200000">
              <a:off x="4343400" y="2067640"/>
              <a:ext cx="609600"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ALU</a:t>
              </a:r>
              <a:endParaRPr lang="en-US" baseline="-25000" dirty="0"/>
            </a:p>
          </p:txBody>
        </p:sp>
        <p:cxnSp>
          <p:nvCxnSpPr>
            <p:cNvPr id="53" name="Straight Arrow Connector 52">
              <a:extLst>
                <a:ext uri="{FF2B5EF4-FFF2-40B4-BE49-F238E27FC236}">
                  <a16:creationId xmlns:a16="http://schemas.microsoft.com/office/drawing/2014/main" id="{A5ABD004-CED5-AE52-0DEB-9C2673C8021A}"/>
                </a:ext>
              </a:extLst>
            </p:cNvPr>
            <p:cNvCxnSpPr>
              <a:cxnSpLocks/>
            </p:cNvCxnSpPr>
            <p:nvPr/>
          </p:nvCxnSpPr>
          <p:spPr>
            <a:xfrm>
              <a:off x="4111905" y="2080071"/>
              <a:ext cx="3838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9A96A0A-A0EB-F893-B529-7D34D68D8AC4}"/>
                </a:ext>
              </a:extLst>
            </p:cNvPr>
            <p:cNvCxnSpPr>
              <a:cxnSpLocks/>
            </p:cNvCxnSpPr>
            <p:nvPr/>
          </p:nvCxnSpPr>
          <p:spPr>
            <a:xfrm>
              <a:off x="4267192" y="2362200"/>
              <a:ext cx="2286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910884E-F061-5272-1A8A-C82D3B35EAA7}"/>
                </a:ext>
              </a:extLst>
            </p:cNvPr>
            <p:cNvCxnSpPr>
              <a:cxnSpLocks/>
            </p:cNvCxnSpPr>
            <p:nvPr/>
          </p:nvCxnSpPr>
          <p:spPr>
            <a:xfrm rot="5400000">
              <a:off x="605787" y="5372097"/>
              <a:ext cx="380998" cy="1"/>
            </a:xfrm>
            <a:prstGeom prst="bentConnector3">
              <a:avLst>
                <a:gd name="adj1" fmla="val 50000"/>
              </a:avLst>
            </a:prstGeom>
            <a:ln w="19050">
              <a:no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F9CCB82-AE0F-2DEC-135E-4019F7663B59}"/>
                </a:ext>
              </a:extLst>
            </p:cNvPr>
            <p:cNvCxnSpPr>
              <a:cxnSpLocks/>
            </p:cNvCxnSpPr>
            <p:nvPr/>
          </p:nvCxnSpPr>
          <p:spPr>
            <a:xfrm>
              <a:off x="4953000" y="1912660"/>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0742C6E9-182F-AA00-998C-B99E54520DF3}"/>
                </a:ext>
              </a:extLst>
            </p:cNvPr>
            <p:cNvCxnSpPr>
              <a:cxnSpLocks/>
              <a:stCxn id="52" idx="2"/>
            </p:cNvCxnSpPr>
            <p:nvPr/>
          </p:nvCxnSpPr>
          <p:spPr>
            <a:xfrm flipV="1">
              <a:off x="4800600" y="1920670"/>
              <a:ext cx="244510" cy="29937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88AA69-582F-4508-6028-BBBA9DFB15CB}"/>
                </a:ext>
              </a:extLst>
            </p:cNvPr>
            <p:cNvCxnSpPr>
              <a:cxnSpLocks/>
            </p:cNvCxnSpPr>
            <p:nvPr/>
          </p:nvCxnSpPr>
          <p:spPr>
            <a:xfrm flipV="1">
              <a:off x="5098650" y="1604151"/>
              <a:ext cx="0" cy="308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481EA54A-A284-0AF5-65FB-C88EEFF7D168}"/>
              </a:ext>
            </a:extLst>
          </p:cNvPr>
          <p:cNvCxnSpPr>
            <a:cxnSpLocks/>
            <a:endCxn id="27" idx="1"/>
          </p:cNvCxnSpPr>
          <p:nvPr/>
        </p:nvCxnSpPr>
        <p:spPr>
          <a:xfrm flipV="1">
            <a:off x="4730352" y="2126991"/>
            <a:ext cx="1741594" cy="1323803"/>
          </a:xfrm>
          <a:prstGeom prst="straightConnector1">
            <a:avLst/>
          </a:prstGeom>
          <a:ln w="1905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1890CD7-477A-D35E-7AD6-56C81CE139B9}"/>
              </a:ext>
            </a:extLst>
          </p:cNvPr>
          <p:cNvCxnSpPr>
            <a:cxnSpLocks/>
            <a:endCxn id="13" idx="1"/>
          </p:cNvCxnSpPr>
          <p:nvPr/>
        </p:nvCxnSpPr>
        <p:spPr>
          <a:xfrm flipV="1">
            <a:off x="1978833" y="940272"/>
            <a:ext cx="4496361" cy="286530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418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BC3D-7B4D-D696-D9A9-D71147E3921D}"/>
              </a:ext>
            </a:extLst>
          </p:cNvPr>
          <p:cNvSpPr>
            <a:spLocks noGrp="1"/>
          </p:cNvSpPr>
          <p:nvPr>
            <p:ph type="title"/>
          </p:nvPr>
        </p:nvSpPr>
        <p:spPr/>
        <p:txBody>
          <a:bodyPr/>
          <a:lstStyle/>
          <a:p>
            <a:r>
              <a:rPr lang="en-US" dirty="0"/>
              <a:t>CX Runtime and CX ABI </a:t>
            </a:r>
            <a:r>
              <a:rPr lang="en-US" sz="3200" i="1" dirty="0"/>
              <a:t>(§1.4.5)</a:t>
            </a:r>
            <a:endParaRPr lang="en-US" dirty="0"/>
          </a:p>
        </p:txBody>
      </p:sp>
      <p:sp>
        <p:nvSpPr>
          <p:cNvPr id="3" name="Content Placeholder 2">
            <a:extLst>
              <a:ext uri="{FF2B5EF4-FFF2-40B4-BE49-F238E27FC236}">
                <a16:creationId xmlns:a16="http://schemas.microsoft.com/office/drawing/2014/main" id="{6E8235A6-3243-8663-FE79-9E2EE6D9CD96}"/>
              </a:ext>
            </a:extLst>
          </p:cNvPr>
          <p:cNvSpPr>
            <a:spLocks noGrp="1"/>
          </p:cNvSpPr>
          <p:nvPr>
            <p:ph idx="1"/>
          </p:nvPr>
        </p:nvSpPr>
        <p:spPr/>
        <p:txBody>
          <a:bodyPr>
            <a:normAutofit lnSpcReduction="10000"/>
          </a:bodyPr>
          <a:lstStyle/>
          <a:p>
            <a:r>
              <a:rPr lang="en-US" dirty="0"/>
              <a:t>CX libraries use CX Runtime services</a:t>
            </a:r>
          </a:p>
          <a:p>
            <a:pPr lvl="1"/>
            <a:r>
              <a:rPr lang="en-US" dirty="0"/>
              <a:t>Discovery: map CX_ID (GUID) </a:t>
            </a:r>
            <a:r>
              <a:rPr lang="en-US" dirty="0">
                <a:sym typeface="Wingdings" panose="05000000000000000000" pitchFamily="2" charset="2"/>
              </a:rPr>
              <a:t> </a:t>
            </a:r>
            <a:r>
              <a:rPr lang="en-US" dirty="0"/>
              <a:t>CXU_ID, if present</a:t>
            </a:r>
          </a:p>
          <a:p>
            <a:pPr lvl="1"/>
            <a:r>
              <a:rPr lang="en-US" dirty="0"/>
              <a:t>State: </a:t>
            </a:r>
            <a:r>
              <a:rPr lang="en-US" dirty="0" err="1"/>
              <a:t>alloc</a:t>
            </a:r>
            <a:r>
              <a:rPr lang="en-US" dirty="0"/>
              <a:t>/free, save/reload a state context</a:t>
            </a:r>
          </a:p>
          <a:p>
            <a:pPr lvl="1"/>
            <a:r>
              <a:rPr lang="en-US" dirty="0"/>
              <a:t>Change CX selectors </a:t>
            </a:r>
          </a:p>
          <a:p>
            <a:pPr lvl="1"/>
            <a:r>
              <a:rPr lang="en-US" dirty="0"/>
              <a:t>Access control</a:t>
            </a:r>
          </a:p>
          <a:p>
            <a:pPr lvl="1"/>
            <a:r>
              <a:rPr lang="en-US" i="1" dirty="0"/>
              <a:t>Runtime services, in software, keeps hardware frugal</a:t>
            </a:r>
          </a:p>
          <a:p>
            <a:r>
              <a:rPr lang="en-US" dirty="0"/>
              <a:t>CX ABI</a:t>
            </a:r>
          </a:p>
          <a:p>
            <a:pPr lvl="1"/>
            <a:r>
              <a:rPr lang="en-US" dirty="0"/>
              <a:t>-V </a:t>
            </a:r>
            <a:r>
              <a:rPr lang="en-US" b="1" dirty="0" err="1"/>
              <a:t>setvl</a:t>
            </a:r>
            <a:r>
              <a:rPr lang="en-US" dirty="0"/>
              <a:t> analogy: </a:t>
            </a:r>
            <a:r>
              <a:rPr lang="en-US" b="1" dirty="0"/>
              <a:t>csrrw </a:t>
            </a:r>
            <a:r>
              <a:rPr lang="en-US" b="1" dirty="0" err="1"/>
              <a:t>mcx_selector</a:t>
            </a:r>
            <a:r>
              <a:rPr lang="en-US" b="1" dirty="0"/>
              <a:t> </a:t>
            </a:r>
            <a:r>
              <a:rPr lang="en-US" dirty="0"/>
              <a:t>prefixes groups of custom instructions</a:t>
            </a:r>
          </a:p>
          <a:p>
            <a:pPr lvl="1"/>
            <a:r>
              <a:rPr lang="en-US" dirty="0" err="1"/>
              <a:t>mcx_selector</a:t>
            </a:r>
            <a:r>
              <a:rPr lang="en-US" dirty="0"/>
              <a:t>: callee save, restore on stack unwinds</a:t>
            </a:r>
          </a:p>
          <a:p>
            <a:pPr lvl="1"/>
            <a:r>
              <a:rPr lang="en-US" dirty="0"/>
              <a:t>Basic: scoped by C++ RAII object constructor/destructor</a:t>
            </a:r>
          </a:p>
          <a:p>
            <a:pPr lvl="1"/>
            <a:r>
              <a:rPr lang="en-US" dirty="0"/>
              <a:t>Better: compiler inserts and optimizes </a:t>
            </a:r>
            <a:r>
              <a:rPr lang="en-US" dirty="0" err="1"/>
              <a:t>mcx_selector</a:t>
            </a:r>
            <a:r>
              <a:rPr lang="en-US" dirty="0"/>
              <a:t> writes</a:t>
            </a:r>
          </a:p>
        </p:txBody>
      </p:sp>
      <p:sp>
        <p:nvSpPr>
          <p:cNvPr id="4" name="Date Placeholder 3">
            <a:extLst>
              <a:ext uri="{FF2B5EF4-FFF2-40B4-BE49-F238E27FC236}">
                <a16:creationId xmlns:a16="http://schemas.microsoft.com/office/drawing/2014/main" id="{9BCDF0DF-6378-512D-5654-F98B24213D9B}"/>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6F4F0853-816F-A3F3-1A47-FA99B3370CBF}"/>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272E0DB2-6AE8-8444-95FE-1CEFC4325392}"/>
              </a:ext>
            </a:extLst>
          </p:cNvPr>
          <p:cNvSpPr>
            <a:spLocks noGrp="1"/>
          </p:cNvSpPr>
          <p:nvPr>
            <p:ph type="sldNum" sz="quarter" idx="12"/>
          </p:nvPr>
        </p:nvSpPr>
        <p:spPr/>
        <p:txBody>
          <a:bodyPr/>
          <a:lstStyle/>
          <a:p>
            <a:fld id="{0F4AB399-865D-4BE1-9079-4962ECA64CB8}" type="slidenum">
              <a:rPr lang="en-US" smtClean="0"/>
              <a:t>21</a:t>
            </a:fld>
            <a:endParaRPr lang="en-US"/>
          </a:p>
        </p:txBody>
      </p:sp>
    </p:spTree>
    <p:custDataLst>
      <p:tags r:id="rId1"/>
    </p:custDataLst>
    <p:extLst>
      <p:ext uri="{BB962C8B-B14F-4D97-AF65-F5344CB8AC3E}">
        <p14:creationId xmlns:p14="http://schemas.microsoft.com/office/powerpoint/2010/main" val="269853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FB2C-5FC9-B945-3755-425EA552F37D}"/>
              </a:ext>
            </a:extLst>
          </p:cNvPr>
          <p:cNvSpPr>
            <a:spLocks noGrp="1"/>
          </p:cNvSpPr>
          <p:nvPr>
            <p:ph type="title"/>
          </p:nvPr>
        </p:nvSpPr>
        <p:spPr/>
        <p:txBody>
          <a:bodyPr/>
          <a:lstStyle/>
          <a:p>
            <a:r>
              <a:rPr lang="en-US" dirty="0"/>
              <a:t>Example CX programming model</a:t>
            </a:r>
            <a:br>
              <a:rPr lang="en-US" dirty="0"/>
            </a:br>
            <a:r>
              <a:rPr lang="en-US" sz="3200" i="1" dirty="0"/>
              <a:t>C++ RAII object to scope the custom instructions</a:t>
            </a:r>
            <a:endParaRPr lang="en-US" i="1" dirty="0"/>
          </a:p>
        </p:txBody>
      </p:sp>
      <p:sp>
        <p:nvSpPr>
          <p:cNvPr id="3" name="Content Placeholder 2">
            <a:extLst>
              <a:ext uri="{FF2B5EF4-FFF2-40B4-BE49-F238E27FC236}">
                <a16:creationId xmlns:a16="http://schemas.microsoft.com/office/drawing/2014/main" id="{C0B16B50-BB0D-51BB-5607-EDCDB7DE0046}"/>
              </a:ext>
            </a:extLst>
          </p:cNvPr>
          <p:cNvSpPr>
            <a:spLocks noGrp="1"/>
          </p:cNvSpPr>
          <p:nvPr>
            <p:ph idx="1"/>
          </p:nvPr>
        </p:nvSpPr>
        <p:spPr>
          <a:xfrm>
            <a:off x="838199" y="1825625"/>
            <a:ext cx="11222421" cy="4351338"/>
          </a:xfrm>
        </p:spPr>
        <p:txBody>
          <a:bodyPr/>
          <a:lstStyle/>
          <a:p>
            <a:r>
              <a:rPr lang="en-US" dirty="0"/>
              <a:t>Try to select the </a:t>
            </a:r>
            <a:r>
              <a:rPr lang="en-US" dirty="0" err="1"/>
              <a:t>IBitmanip</a:t>
            </a:r>
            <a:r>
              <a:rPr lang="en-US" dirty="0"/>
              <a:t> CX, issue its custom instructions, deselect it</a:t>
            </a:r>
          </a:p>
          <a:p>
            <a:pPr marL="0" indent="0">
              <a:buNone/>
            </a:pPr>
            <a:endParaRPr lang="en-US" sz="1800" dirty="0"/>
          </a:p>
          <a:p>
            <a:pPr marL="0" indent="0">
              <a:buNone/>
            </a:pPr>
            <a:r>
              <a:rPr lang="en-US" sz="2200" dirty="0">
                <a:latin typeface="Consolas" panose="020B0609020204030204" pitchFamily="49" charset="0"/>
              </a:rPr>
              <a:t>if (CX</a:t>
            </a:r>
            <a:r>
              <a:rPr lang="en-US" sz="2200" dirty="0">
                <a:effectLst/>
                <a:latin typeface="Consolas" panose="020B0609020204030204" pitchFamily="49" charset="0"/>
              </a:rPr>
              <a:t> cx(</a:t>
            </a:r>
            <a:r>
              <a:rPr lang="en-US" sz="2200" dirty="0" err="1">
                <a:effectLst/>
                <a:latin typeface="Consolas" panose="020B0609020204030204" pitchFamily="49" charset="0"/>
              </a:rPr>
              <a:t>IBitmanip_CX_ID</a:t>
            </a:r>
            <a:r>
              <a:rPr lang="en-US" sz="2200" dirty="0">
                <a:effectLst/>
                <a:latin typeface="Consolas" panose="020B0609020204030204" pitchFamily="49" charset="0"/>
              </a:rPr>
              <a:t>); cx</a:t>
            </a:r>
            <a:r>
              <a:rPr lang="en-US" sz="2200" i="1" dirty="0">
                <a:effectLst/>
                <a:latin typeface="Consolas" panose="020B0609020204030204" pitchFamily="49" charset="0"/>
              </a:rPr>
              <a:t>) // CX():  </a:t>
            </a:r>
            <a:r>
              <a:rPr lang="en-US" sz="2200" b="1" i="1" dirty="0">
                <a:effectLst/>
                <a:latin typeface="Consolas" panose="020B0609020204030204" pitchFamily="49" charset="0"/>
              </a:rPr>
              <a:t>csrrw </a:t>
            </a:r>
            <a:r>
              <a:rPr lang="en-US" sz="2200" i="1" dirty="0">
                <a:effectLst/>
                <a:latin typeface="Consolas" panose="020B0609020204030204" pitchFamily="49" charset="0"/>
              </a:rPr>
              <a:t>x1,</a:t>
            </a:r>
            <a:r>
              <a:rPr lang="en-US" sz="2200" b="1" i="1" dirty="0">
                <a:effectLst/>
                <a:latin typeface="Consolas" panose="020B0609020204030204" pitchFamily="49" charset="0"/>
              </a:rPr>
              <a:t>mcx_selector</a:t>
            </a:r>
            <a:r>
              <a:rPr lang="en-US" sz="2200" i="1" dirty="0">
                <a:effectLst/>
                <a:latin typeface="Consolas" panose="020B0609020204030204" pitchFamily="49" charset="0"/>
              </a:rPr>
              <a:t>,x2</a:t>
            </a:r>
            <a:br>
              <a:rPr lang="en-US" sz="2200" i="1" dirty="0">
                <a:latin typeface="Consolas" panose="020B0609020204030204" pitchFamily="49" charset="0"/>
              </a:rPr>
            </a:br>
            <a:r>
              <a:rPr lang="en-US" sz="2200" i="1" dirty="0">
                <a:latin typeface="Consolas" panose="020B0609020204030204" pitchFamily="49" charset="0"/>
              </a:rPr>
              <a:t>  </a:t>
            </a:r>
            <a:r>
              <a:rPr lang="en-US" sz="2200" i="1" dirty="0">
                <a:effectLst/>
                <a:latin typeface="Consolas" panose="020B0609020204030204" pitchFamily="49" charset="0"/>
              </a:rPr>
              <a:t>count = cf(</a:t>
            </a:r>
            <a:r>
              <a:rPr lang="en-US" sz="2200" i="1" dirty="0" err="1">
                <a:effectLst/>
                <a:latin typeface="Consolas" panose="020B0609020204030204" pitchFamily="49" charset="0"/>
              </a:rPr>
              <a:t>pcnt</a:t>
            </a:r>
            <a:r>
              <a:rPr lang="en-US" sz="2200" i="1" dirty="0">
                <a:effectLst/>
                <a:latin typeface="Consolas" panose="020B0609020204030204" pitchFamily="49" charset="0"/>
              </a:rPr>
              <a:t>, data, 0);    //        </a:t>
            </a:r>
            <a:r>
              <a:rPr lang="en-US" sz="2200" i="1" dirty="0" err="1">
                <a:effectLst/>
                <a:latin typeface="Consolas" panose="020B0609020204030204" pitchFamily="49" charset="0"/>
              </a:rPr>
              <a:t>cx_reg</a:t>
            </a:r>
            <a:r>
              <a:rPr lang="en-US" sz="2200" i="1" dirty="0">
                <a:effectLst/>
                <a:latin typeface="Consolas" panose="020B0609020204030204" pitchFamily="49" charset="0"/>
              </a:rPr>
              <a:t> pcnt,rd,data,x0</a:t>
            </a:r>
            <a:br>
              <a:rPr lang="en-US" sz="2200" i="1" dirty="0">
                <a:effectLst/>
                <a:latin typeface="Consolas" panose="020B0609020204030204" pitchFamily="49" charset="0"/>
              </a:rPr>
            </a:br>
            <a:r>
              <a:rPr lang="en-US" sz="2200" i="1" dirty="0">
                <a:effectLst/>
                <a:latin typeface="Consolas" panose="020B0609020204030204" pitchFamily="49" charset="0"/>
              </a:rPr>
              <a:t>                                // ~CX(): </a:t>
            </a:r>
            <a:r>
              <a:rPr lang="en-US" sz="2200" b="1" i="1" dirty="0">
                <a:effectLst/>
                <a:latin typeface="Consolas" panose="020B0609020204030204" pitchFamily="49" charset="0"/>
              </a:rPr>
              <a:t>csrw mcx_selector</a:t>
            </a:r>
            <a:r>
              <a:rPr lang="en-US" sz="2200" i="1" dirty="0">
                <a:effectLst/>
                <a:latin typeface="Consolas" panose="020B0609020204030204" pitchFamily="49" charset="0"/>
              </a:rPr>
              <a:t>,x1</a:t>
            </a:r>
            <a:br>
              <a:rPr lang="en-US" sz="2200" i="1" dirty="0">
                <a:effectLst/>
                <a:latin typeface="Consolas" panose="020B0609020204030204" pitchFamily="49" charset="0"/>
              </a:rPr>
            </a:br>
            <a:r>
              <a:rPr lang="en-US" sz="2200" i="1" dirty="0">
                <a:effectLst/>
                <a:latin typeface="Consolas" panose="020B0609020204030204" pitchFamily="49" charset="0"/>
              </a:rPr>
              <a:t>else</a:t>
            </a:r>
            <a:br>
              <a:rPr lang="en-US" sz="2200" i="1" dirty="0">
                <a:effectLst/>
                <a:latin typeface="Consolas" panose="020B0609020204030204" pitchFamily="49" charset="0"/>
              </a:rPr>
            </a:br>
            <a:r>
              <a:rPr lang="en-US" sz="2200" i="1" dirty="0">
                <a:effectLst/>
                <a:latin typeface="Consolas" panose="020B0609020204030204" pitchFamily="49" charset="0"/>
              </a:rPr>
              <a:t>  count = </a:t>
            </a:r>
            <a:r>
              <a:rPr lang="en-US" sz="2200" i="1" dirty="0" err="1">
                <a:effectLst/>
                <a:latin typeface="Consolas" panose="020B0609020204030204" pitchFamily="49" charset="0"/>
              </a:rPr>
              <a:t>popcount</a:t>
            </a:r>
            <a:r>
              <a:rPr lang="en-US" sz="2200" i="1" dirty="0">
                <a:effectLst/>
                <a:latin typeface="Consolas" panose="020B0609020204030204" pitchFamily="49" charset="0"/>
              </a:rPr>
              <a:t>(data);       // no CX/CXU: </a:t>
            </a:r>
            <a:r>
              <a:rPr lang="en-US" sz="2200" i="1" dirty="0">
                <a:latin typeface="Consolas" panose="020B0609020204030204" pitchFamily="49" charset="0"/>
              </a:rPr>
              <a:t>use </a:t>
            </a:r>
            <a:r>
              <a:rPr lang="en-US" sz="2200" i="1" dirty="0">
                <a:effectLst/>
                <a:latin typeface="Consolas" panose="020B0609020204030204" pitchFamily="49" charset="0"/>
              </a:rPr>
              <a:t>software</a:t>
            </a:r>
          </a:p>
          <a:p>
            <a:pPr marL="0" indent="0">
              <a:buNone/>
            </a:pPr>
            <a:endParaRPr lang="en-US" sz="2400" i="1" dirty="0">
              <a:solidFill>
                <a:prstClr val="black"/>
              </a:solidFill>
              <a:latin typeface="Consolas" panose="020B0609020204030204" pitchFamily="49" charset="0"/>
            </a:endParaRPr>
          </a:p>
          <a:p>
            <a:r>
              <a:rPr lang="en-US" i="1" dirty="0"/>
              <a:t>Better: retain selector values</a:t>
            </a:r>
          </a:p>
          <a:p>
            <a:pPr marL="0" indent="0">
              <a:buNone/>
            </a:pPr>
            <a:endParaRPr lang="en-US" sz="2400" i="1" dirty="0">
              <a:solidFill>
                <a:prstClr val="black"/>
              </a:solidFill>
              <a:effectLst/>
              <a:latin typeface="Consolas" panose="020B0609020204030204" pitchFamily="49" charset="0"/>
            </a:endParaRP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73E11C91-FC0C-0394-237A-6DBCB97527CB}"/>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FC4676BA-BAD5-9599-C693-37AEA7D95206}"/>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3F337CD5-2316-8351-A3ED-BACEE10D9250}"/>
              </a:ext>
            </a:extLst>
          </p:cNvPr>
          <p:cNvSpPr>
            <a:spLocks noGrp="1"/>
          </p:cNvSpPr>
          <p:nvPr>
            <p:ph type="sldNum" sz="quarter" idx="12"/>
          </p:nvPr>
        </p:nvSpPr>
        <p:spPr/>
        <p:txBody>
          <a:bodyPr/>
          <a:lstStyle/>
          <a:p>
            <a:fld id="{0F4AB399-865D-4BE1-9079-4962ECA64CB8}" type="slidenum">
              <a:rPr lang="en-US" smtClean="0"/>
              <a:t>22</a:t>
            </a:fld>
            <a:endParaRPr lang="en-US"/>
          </a:p>
        </p:txBody>
      </p:sp>
    </p:spTree>
    <p:extLst>
      <p:ext uri="{BB962C8B-B14F-4D97-AF65-F5344CB8AC3E}">
        <p14:creationId xmlns:p14="http://schemas.microsoft.com/office/powerpoint/2010/main" val="4219651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F563-63BC-54EE-9264-3B72620D0507}"/>
              </a:ext>
            </a:extLst>
          </p:cNvPr>
          <p:cNvSpPr>
            <a:spLocks noGrp="1"/>
          </p:cNvSpPr>
          <p:nvPr>
            <p:ph type="title"/>
          </p:nvPr>
        </p:nvSpPr>
        <p:spPr/>
        <p:txBody>
          <a:bodyPr/>
          <a:lstStyle/>
          <a:p>
            <a:r>
              <a:rPr lang="en-US" dirty="0"/>
              <a:t>Versioning story</a:t>
            </a:r>
            <a:r>
              <a:rPr lang="en-US" sz="4400" i="1" dirty="0"/>
              <a:t> </a:t>
            </a:r>
            <a:r>
              <a:rPr lang="en-US" sz="3200" i="1" dirty="0"/>
              <a:t>(§1.6)</a:t>
            </a:r>
            <a:endParaRPr lang="en-US" dirty="0"/>
          </a:p>
        </p:txBody>
      </p:sp>
      <p:sp>
        <p:nvSpPr>
          <p:cNvPr id="3" name="Content Placeholder 2">
            <a:extLst>
              <a:ext uri="{FF2B5EF4-FFF2-40B4-BE49-F238E27FC236}">
                <a16:creationId xmlns:a16="http://schemas.microsoft.com/office/drawing/2014/main" id="{326DE582-5515-6E09-70BD-54D040ABE7AF}"/>
              </a:ext>
            </a:extLst>
          </p:cNvPr>
          <p:cNvSpPr>
            <a:spLocks noGrp="1"/>
          </p:cNvSpPr>
          <p:nvPr>
            <p:ph idx="1"/>
          </p:nvPr>
        </p:nvSpPr>
        <p:spPr>
          <a:xfrm>
            <a:off x="838199" y="1825625"/>
            <a:ext cx="10745515" cy="4351338"/>
          </a:xfrm>
        </p:spPr>
        <p:txBody>
          <a:bodyPr/>
          <a:lstStyle/>
          <a:p>
            <a:r>
              <a:rPr lang="en-US" dirty="0"/>
              <a:t>Over decades, change happens (AVX, Direct3D</a:t>
            </a:r>
            <a:r>
              <a:rPr lang="en-US" u="sng" dirty="0"/>
              <a:t>12</a:t>
            </a:r>
            <a:r>
              <a:rPr lang="en-US" dirty="0"/>
              <a:t>)</a:t>
            </a:r>
          </a:p>
          <a:p>
            <a:r>
              <a:rPr lang="en-US" dirty="0"/>
              <a:t>A CX is a named, </a:t>
            </a:r>
            <a:r>
              <a:rPr lang="en-US" i="1" dirty="0"/>
              <a:t>immutable</a:t>
            </a:r>
            <a:r>
              <a:rPr lang="en-US" dirty="0"/>
              <a:t> interface contract</a:t>
            </a:r>
          </a:p>
          <a:p>
            <a:r>
              <a:rPr lang="en-US" dirty="0"/>
              <a:t>Any change is a new CX, so you mint a new CX_ID</a:t>
            </a:r>
          </a:p>
          <a:p>
            <a:r>
              <a:rPr lang="en-US" dirty="0"/>
              <a:t>A CXU may implement &gt;1 CX, e.g., old and new CX contracts</a:t>
            </a:r>
          </a:p>
          <a:p>
            <a:pPr marL="0" indent="0">
              <a:buNone/>
            </a:pPr>
            <a:endParaRPr lang="en-US" dirty="0"/>
          </a:p>
          <a:p>
            <a:r>
              <a:rPr lang="en-US" dirty="0"/>
              <a:t>Negotiation: CX lib asks CX Runtime for CX</a:t>
            </a:r>
            <a:r>
              <a:rPr lang="en-US" baseline="-25000" dirty="0"/>
              <a:t>2 </a:t>
            </a:r>
            <a:r>
              <a:rPr lang="en-US" dirty="0"/>
              <a:t>else CX</a:t>
            </a:r>
            <a:r>
              <a:rPr lang="en-US" baseline="-25000" dirty="0"/>
              <a:t>1</a:t>
            </a:r>
            <a:r>
              <a:rPr lang="en-US" dirty="0"/>
              <a:t> else fails</a:t>
            </a:r>
          </a:p>
          <a:p>
            <a:endParaRPr lang="en-US" dirty="0"/>
          </a:p>
        </p:txBody>
      </p:sp>
      <p:sp>
        <p:nvSpPr>
          <p:cNvPr id="4" name="Date Placeholder 3">
            <a:extLst>
              <a:ext uri="{FF2B5EF4-FFF2-40B4-BE49-F238E27FC236}">
                <a16:creationId xmlns:a16="http://schemas.microsoft.com/office/drawing/2014/main" id="{FABE5050-7B08-D7CD-7145-F84971074B75}"/>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0F38D31B-50E1-C815-B7AB-CDCBF413D4FC}"/>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A68C263F-E24F-847D-7A03-5B9EF851EBF0}"/>
              </a:ext>
            </a:extLst>
          </p:cNvPr>
          <p:cNvSpPr>
            <a:spLocks noGrp="1"/>
          </p:cNvSpPr>
          <p:nvPr>
            <p:ph type="sldNum" sz="quarter" idx="12"/>
          </p:nvPr>
        </p:nvSpPr>
        <p:spPr/>
        <p:txBody>
          <a:bodyPr/>
          <a:lstStyle/>
          <a:p>
            <a:fld id="{0F4AB399-865D-4BE1-9079-4962ECA64CB8}" type="slidenum">
              <a:rPr lang="en-US" smtClean="0"/>
              <a:t>23</a:t>
            </a:fld>
            <a:endParaRPr lang="en-US"/>
          </a:p>
        </p:txBody>
      </p:sp>
    </p:spTree>
    <p:extLst>
      <p:ext uri="{BB962C8B-B14F-4D97-AF65-F5344CB8AC3E}">
        <p14:creationId xmlns:p14="http://schemas.microsoft.com/office/powerpoint/2010/main" val="1013102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5FF3-7ED6-F1C2-0C26-DFF5ADFA01F5}"/>
              </a:ext>
            </a:extLst>
          </p:cNvPr>
          <p:cNvSpPr>
            <a:spLocks noGrp="1"/>
          </p:cNvSpPr>
          <p:nvPr>
            <p:ph type="title"/>
          </p:nvPr>
        </p:nvSpPr>
        <p:spPr>
          <a:xfrm>
            <a:off x="838200" y="365125"/>
            <a:ext cx="11220740" cy="1325563"/>
          </a:xfrm>
        </p:spPr>
        <p:txBody>
          <a:bodyPr/>
          <a:lstStyle/>
          <a:p>
            <a:r>
              <a:rPr lang="en-US" sz="3400" dirty="0"/>
              <a:t>Inspired by Microsoft Component Object Model </a:t>
            </a:r>
            <a:r>
              <a:rPr lang="en-US" sz="3200" i="1" dirty="0"/>
              <a:t>(§1.9)</a:t>
            </a:r>
            <a:r>
              <a:rPr lang="en-US" dirty="0"/>
              <a:t> </a:t>
            </a:r>
          </a:p>
        </p:txBody>
      </p:sp>
      <p:sp>
        <p:nvSpPr>
          <p:cNvPr id="3" name="Content Placeholder 2">
            <a:extLst>
              <a:ext uri="{FF2B5EF4-FFF2-40B4-BE49-F238E27FC236}">
                <a16:creationId xmlns:a16="http://schemas.microsoft.com/office/drawing/2014/main" id="{4FB2B535-1462-7CB7-81D8-B599C849325B}"/>
              </a:ext>
            </a:extLst>
          </p:cNvPr>
          <p:cNvSpPr>
            <a:spLocks noGrp="1"/>
          </p:cNvSpPr>
          <p:nvPr>
            <p:ph idx="1"/>
          </p:nvPr>
        </p:nvSpPr>
        <p:spPr>
          <a:xfrm>
            <a:off x="838200" y="1825625"/>
            <a:ext cx="10515600" cy="4491626"/>
          </a:xfrm>
        </p:spPr>
        <p:txBody>
          <a:bodyPr>
            <a:normAutofit/>
          </a:bodyPr>
          <a:lstStyle/>
          <a:p>
            <a:r>
              <a:rPr lang="en-US" dirty="0"/>
              <a:t>Framework for composition of 100s of diverse software components</a:t>
            </a:r>
          </a:p>
          <a:p>
            <a:r>
              <a:rPr lang="en-US" dirty="0"/>
              <a:t>Proven at scale for three decades across Windows, Office, DirectX</a:t>
            </a:r>
          </a:p>
          <a:p>
            <a:r>
              <a:rPr lang="en-US" dirty="0"/>
              <a:t>In common with CX proposal</a:t>
            </a:r>
          </a:p>
          <a:p>
            <a:pPr lvl="1"/>
            <a:r>
              <a:rPr lang="en-US" dirty="0"/>
              <a:t>Immutable interface contracts, self-named by GUIDs </a:t>
            </a:r>
            <a:r>
              <a:rPr lang="en-US" dirty="0">
                <a:solidFill>
                  <a:srgbClr val="00B050"/>
                </a:solidFill>
                <a:sym typeface="Wingdings" panose="05000000000000000000" pitchFamily="2" charset="2"/>
              </a:rPr>
              <a:t></a:t>
            </a:r>
            <a:endParaRPr lang="en-US" dirty="0">
              <a:solidFill>
                <a:srgbClr val="00B050"/>
              </a:solidFill>
            </a:endParaRPr>
          </a:p>
          <a:p>
            <a:pPr lvl="1"/>
            <a:r>
              <a:rPr lang="en-US" dirty="0"/>
              <a:t>Components implement 1+ interfaces</a:t>
            </a:r>
            <a:r>
              <a:rPr lang="en-US" dirty="0">
                <a:sym typeface="Wingdings" panose="05000000000000000000" pitchFamily="2" charset="2"/>
              </a:rPr>
              <a:t> </a:t>
            </a:r>
            <a:r>
              <a:rPr lang="en-US" dirty="0">
                <a:solidFill>
                  <a:srgbClr val="00B050"/>
                </a:solidFill>
                <a:sym typeface="Wingdings" panose="05000000000000000000" pitchFamily="2" charset="2"/>
              </a:rPr>
              <a:t></a:t>
            </a:r>
            <a:endParaRPr lang="en-US" dirty="0">
              <a:solidFill>
                <a:srgbClr val="00B050"/>
              </a:solidFill>
            </a:endParaRPr>
          </a:p>
          <a:p>
            <a:pPr lvl="1"/>
            <a:r>
              <a:rPr lang="en-US" dirty="0"/>
              <a:t>Separately authored, separately versioned, substitutable </a:t>
            </a:r>
            <a:r>
              <a:rPr lang="en-US" dirty="0">
                <a:solidFill>
                  <a:srgbClr val="00B050"/>
                </a:solidFill>
                <a:sym typeface="Wingdings" panose="05000000000000000000" pitchFamily="2" charset="2"/>
              </a:rPr>
              <a:t></a:t>
            </a:r>
            <a:endParaRPr lang="en-US" dirty="0">
              <a:solidFill>
                <a:srgbClr val="00B050"/>
              </a:solidFill>
            </a:endParaRPr>
          </a:p>
          <a:p>
            <a:pPr lvl="1"/>
            <a:r>
              <a:rPr lang="en-US" dirty="0"/>
              <a:t>Dynamic discovery affords best-interface negotiation </a:t>
            </a:r>
            <a:r>
              <a:rPr lang="en-US" dirty="0">
                <a:solidFill>
                  <a:srgbClr val="00B050"/>
                </a:solidFill>
                <a:sym typeface="Wingdings" panose="05000000000000000000" pitchFamily="2" charset="2"/>
              </a:rPr>
              <a:t></a:t>
            </a:r>
            <a:endParaRPr lang="en-US" dirty="0">
              <a:solidFill>
                <a:srgbClr val="00B050"/>
              </a:solidFill>
            </a:endParaRPr>
          </a:p>
        </p:txBody>
      </p:sp>
      <p:sp>
        <p:nvSpPr>
          <p:cNvPr id="4" name="Date Placeholder 3">
            <a:extLst>
              <a:ext uri="{FF2B5EF4-FFF2-40B4-BE49-F238E27FC236}">
                <a16:creationId xmlns:a16="http://schemas.microsoft.com/office/drawing/2014/main" id="{3E90FBFC-61D5-58DC-E0D4-869459AD6C09}"/>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AFE61C3A-CEEA-B01C-7B94-CFB28872A991}"/>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C39E6B1E-A74A-C4BA-1974-899651F5CAC7}"/>
              </a:ext>
            </a:extLst>
          </p:cNvPr>
          <p:cNvSpPr>
            <a:spLocks noGrp="1"/>
          </p:cNvSpPr>
          <p:nvPr>
            <p:ph type="sldNum" sz="quarter" idx="12"/>
          </p:nvPr>
        </p:nvSpPr>
        <p:spPr/>
        <p:txBody>
          <a:bodyPr/>
          <a:lstStyle/>
          <a:p>
            <a:fld id="{0F4AB399-865D-4BE1-9079-4962ECA64CB8}" type="slidenum">
              <a:rPr lang="en-US" smtClean="0"/>
              <a:t>24</a:t>
            </a:fld>
            <a:endParaRPr lang="en-US"/>
          </a:p>
        </p:txBody>
      </p:sp>
    </p:spTree>
    <p:extLst>
      <p:ext uri="{BB962C8B-B14F-4D97-AF65-F5344CB8AC3E}">
        <p14:creationId xmlns:p14="http://schemas.microsoft.com/office/powerpoint/2010/main" val="2534588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6BE5-3AD2-3CE3-0085-21C7523A4085}"/>
              </a:ext>
            </a:extLst>
          </p:cNvPr>
          <p:cNvSpPr>
            <a:spLocks noGrp="1"/>
          </p:cNvSpPr>
          <p:nvPr>
            <p:ph type="title"/>
          </p:nvPr>
        </p:nvSpPr>
        <p:spPr/>
        <p:txBody>
          <a:bodyPr/>
          <a:lstStyle/>
          <a:p>
            <a:r>
              <a:rPr lang="en-US" sz="5400" dirty="0"/>
              <a:t>Composable Extensions</a:t>
            </a:r>
            <a:r>
              <a:rPr lang="en-US" dirty="0"/>
              <a:t> / -</a:t>
            </a:r>
            <a:r>
              <a:rPr lang="en-US" dirty="0" err="1"/>
              <a:t>Zicx</a:t>
            </a:r>
            <a:r>
              <a:rPr lang="en-US" dirty="0"/>
              <a:t> </a:t>
            </a:r>
            <a:r>
              <a:rPr lang="en-US" sz="4400" i="1" dirty="0"/>
              <a:t>(§2)</a:t>
            </a:r>
            <a:endParaRPr lang="en-US" dirty="0"/>
          </a:p>
        </p:txBody>
      </p:sp>
      <p:sp>
        <p:nvSpPr>
          <p:cNvPr id="3" name="Text Placeholder 2">
            <a:extLst>
              <a:ext uri="{FF2B5EF4-FFF2-40B4-BE49-F238E27FC236}">
                <a16:creationId xmlns:a16="http://schemas.microsoft.com/office/drawing/2014/main" id="{17BA7C2A-F41A-D615-A743-815C20523BFB}"/>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999D9340-521D-9005-FE88-021BC9C48C70}"/>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76EF7EF0-5F6D-07AD-0982-BD7E872B4B9D}"/>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8A08A9CF-72D0-53C4-F8ED-0CA26962DE06}"/>
              </a:ext>
            </a:extLst>
          </p:cNvPr>
          <p:cNvSpPr>
            <a:spLocks noGrp="1"/>
          </p:cNvSpPr>
          <p:nvPr>
            <p:ph type="sldNum" sz="quarter" idx="12"/>
          </p:nvPr>
        </p:nvSpPr>
        <p:spPr/>
        <p:txBody>
          <a:bodyPr/>
          <a:lstStyle/>
          <a:p>
            <a:fld id="{0F4AB399-865D-4BE1-9079-4962ECA64CB8}" type="slidenum">
              <a:rPr lang="en-US" smtClean="0"/>
              <a:t>25</a:t>
            </a:fld>
            <a:endParaRPr lang="en-US"/>
          </a:p>
        </p:txBody>
      </p:sp>
    </p:spTree>
    <p:extLst>
      <p:ext uri="{BB962C8B-B14F-4D97-AF65-F5344CB8AC3E}">
        <p14:creationId xmlns:p14="http://schemas.microsoft.com/office/powerpoint/2010/main" val="1020119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0164-CDE3-3228-47F0-FEA697CB920D}"/>
              </a:ext>
            </a:extLst>
          </p:cNvPr>
          <p:cNvSpPr>
            <a:spLocks noGrp="1"/>
          </p:cNvSpPr>
          <p:nvPr>
            <p:ph type="title"/>
          </p:nvPr>
        </p:nvSpPr>
        <p:spPr/>
        <p:txBody>
          <a:bodyPr/>
          <a:lstStyle/>
          <a:p>
            <a:r>
              <a:rPr lang="en-US" dirty="0"/>
              <a:t>Four new CSRs </a:t>
            </a:r>
            <a:r>
              <a:rPr lang="en-US" sz="3200" i="1" dirty="0"/>
              <a:t>(§2.2)</a:t>
            </a:r>
            <a:endParaRPr lang="en-US" i="1" dirty="0"/>
          </a:p>
        </p:txBody>
      </p:sp>
      <p:sp>
        <p:nvSpPr>
          <p:cNvPr id="3" name="Content Placeholder 2">
            <a:extLst>
              <a:ext uri="{FF2B5EF4-FFF2-40B4-BE49-F238E27FC236}">
                <a16:creationId xmlns:a16="http://schemas.microsoft.com/office/drawing/2014/main" id="{92B058C6-9A95-0435-97C4-D20810AAB011}"/>
              </a:ext>
            </a:extLst>
          </p:cNvPr>
          <p:cNvSpPr>
            <a:spLocks noGrp="1"/>
          </p:cNvSpPr>
          <p:nvPr>
            <p:ph idx="1"/>
          </p:nvPr>
        </p:nvSpPr>
        <p:spPr>
          <a:xfrm>
            <a:off x="838200" y="1825625"/>
            <a:ext cx="10515600" cy="2621051"/>
          </a:xfrm>
        </p:spPr>
        <p:txBody>
          <a:bodyPr>
            <a:normAutofit lnSpcReduction="10000"/>
          </a:bodyPr>
          <a:lstStyle/>
          <a:p>
            <a:r>
              <a:rPr lang="en-US" dirty="0"/>
              <a:t>M-mode composable extension multiplexing</a:t>
            </a:r>
            <a:br>
              <a:rPr lang="en-US" dirty="0"/>
            </a:br>
            <a:br>
              <a:rPr lang="en-US" dirty="0"/>
            </a:br>
            <a:endParaRPr lang="en-US" dirty="0"/>
          </a:p>
          <a:p>
            <a:endParaRPr lang="en-US" dirty="0"/>
          </a:p>
          <a:p>
            <a:endParaRPr lang="en-US" dirty="0"/>
          </a:p>
          <a:p>
            <a:r>
              <a:rPr lang="en-US" dirty="0"/>
              <a:t>Access controlled custom extension multiplexing</a:t>
            </a:r>
          </a:p>
        </p:txBody>
      </p:sp>
      <p:sp>
        <p:nvSpPr>
          <p:cNvPr id="4" name="Date Placeholder 3">
            <a:extLst>
              <a:ext uri="{FF2B5EF4-FFF2-40B4-BE49-F238E27FC236}">
                <a16:creationId xmlns:a16="http://schemas.microsoft.com/office/drawing/2014/main" id="{BF401133-75E1-2AD1-6058-AFBF3FFCAD7F}"/>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841793B7-937C-129C-F0C2-25EA57AC0467}"/>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299C00A9-A685-F53B-4B4C-E1D900C7B21E}"/>
              </a:ext>
            </a:extLst>
          </p:cNvPr>
          <p:cNvSpPr>
            <a:spLocks noGrp="1"/>
          </p:cNvSpPr>
          <p:nvPr>
            <p:ph type="sldNum" sz="quarter" idx="12"/>
          </p:nvPr>
        </p:nvSpPr>
        <p:spPr/>
        <p:txBody>
          <a:bodyPr/>
          <a:lstStyle/>
          <a:p>
            <a:fld id="{0F4AB399-865D-4BE1-9079-4962ECA64CB8}" type="slidenum">
              <a:rPr lang="en-US" smtClean="0"/>
              <a:t>26</a:t>
            </a:fld>
            <a:endParaRPr lang="en-US"/>
          </a:p>
        </p:txBody>
      </p:sp>
      <p:pic>
        <p:nvPicPr>
          <p:cNvPr id="7" name="Graphic 6">
            <a:extLst>
              <a:ext uri="{FF2B5EF4-FFF2-40B4-BE49-F238E27FC236}">
                <a16:creationId xmlns:a16="http://schemas.microsoft.com/office/drawing/2014/main" id="{BE09C3D8-34F9-434E-48B6-DD5D1BFAFA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32624" y="2456507"/>
            <a:ext cx="7315200" cy="512064"/>
          </a:xfrm>
          <a:prstGeom prst="rect">
            <a:avLst/>
          </a:prstGeom>
        </p:spPr>
      </p:pic>
      <p:pic>
        <p:nvPicPr>
          <p:cNvPr id="8" name="Graphic 7">
            <a:extLst>
              <a:ext uri="{FF2B5EF4-FFF2-40B4-BE49-F238E27FC236}">
                <a16:creationId xmlns:a16="http://schemas.microsoft.com/office/drawing/2014/main" id="{35598C1C-5409-CCDD-BA44-CAFD4F8D4E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32624" y="2965902"/>
            <a:ext cx="7315200" cy="640080"/>
          </a:xfrm>
          <a:prstGeom prst="rect">
            <a:avLst/>
          </a:prstGeom>
        </p:spPr>
      </p:pic>
      <p:sp>
        <p:nvSpPr>
          <p:cNvPr id="9" name="TextBox 8">
            <a:extLst>
              <a:ext uri="{FF2B5EF4-FFF2-40B4-BE49-F238E27FC236}">
                <a16:creationId xmlns:a16="http://schemas.microsoft.com/office/drawing/2014/main" id="{2D7017D7-0AE4-E989-B3BA-36BBAF678AF1}"/>
              </a:ext>
            </a:extLst>
          </p:cNvPr>
          <p:cNvSpPr txBox="1"/>
          <p:nvPr/>
        </p:nvSpPr>
        <p:spPr>
          <a:xfrm>
            <a:off x="2208874" y="2577347"/>
            <a:ext cx="2223750" cy="954107"/>
          </a:xfrm>
          <a:prstGeom prst="rect">
            <a:avLst/>
          </a:prstGeom>
          <a:noFill/>
        </p:spPr>
        <p:txBody>
          <a:bodyPr wrap="none" rtlCol="0">
            <a:spAutoFit/>
          </a:bodyPr>
          <a:lstStyle/>
          <a:p>
            <a:pPr algn="r"/>
            <a:r>
              <a:rPr lang="en-US" sz="2400" dirty="0" err="1">
                <a:latin typeface="Consolas" panose="020B0609020204030204" pitchFamily="49" charset="0"/>
              </a:rPr>
              <a:t>mcx_selector</a:t>
            </a:r>
            <a:br>
              <a:rPr lang="en-US" sz="2400" dirty="0">
                <a:latin typeface="Consolas" panose="020B0609020204030204" pitchFamily="49" charset="0"/>
              </a:rPr>
            </a:br>
            <a:br>
              <a:rPr lang="en-US" sz="800" dirty="0">
                <a:latin typeface="Consolas" panose="020B0609020204030204" pitchFamily="49" charset="0"/>
              </a:rPr>
            </a:br>
            <a:r>
              <a:rPr lang="en-US" sz="2400" dirty="0" err="1">
                <a:latin typeface="Consolas" panose="020B0609020204030204" pitchFamily="49" charset="0"/>
              </a:rPr>
              <a:t>cx_status</a:t>
            </a:r>
            <a:endParaRPr lang="en-US" sz="2400" dirty="0">
              <a:latin typeface="Consolas" panose="020B0609020204030204" pitchFamily="49" charset="0"/>
            </a:endParaRPr>
          </a:p>
        </p:txBody>
      </p:sp>
      <p:pic>
        <p:nvPicPr>
          <p:cNvPr id="10" name="Graphic 9">
            <a:extLst>
              <a:ext uri="{FF2B5EF4-FFF2-40B4-BE49-F238E27FC236}">
                <a16:creationId xmlns:a16="http://schemas.microsoft.com/office/drawing/2014/main" id="{F31796B3-DC99-5A98-4954-B00D2E676B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17926" y="4358790"/>
            <a:ext cx="7315200" cy="512064"/>
          </a:xfrm>
          <a:prstGeom prst="rect">
            <a:avLst/>
          </a:prstGeom>
        </p:spPr>
      </p:pic>
      <p:pic>
        <p:nvPicPr>
          <p:cNvPr id="11" name="Graphic 10">
            <a:extLst>
              <a:ext uri="{FF2B5EF4-FFF2-40B4-BE49-F238E27FC236}">
                <a16:creationId xmlns:a16="http://schemas.microsoft.com/office/drawing/2014/main" id="{DC6A2577-24BF-4023-A776-B8FB6A56CF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432624" y="4876489"/>
            <a:ext cx="7315200" cy="512064"/>
          </a:xfrm>
          <a:prstGeom prst="rect">
            <a:avLst/>
          </a:prstGeom>
        </p:spPr>
      </p:pic>
      <p:sp>
        <p:nvSpPr>
          <p:cNvPr id="12" name="TextBox 11">
            <a:extLst>
              <a:ext uri="{FF2B5EF4-FFF2-40B4-BE49-F238E27FC236}">
                <a16:creationId xmlns:a16="http://schemas.microsoft.com/office/drawing/2014/main" id="{019E5713-6B8D-34B3-766A-1BE4F52B676D}"/>
              </a:ext>
            </a:extLst>
          </p:cNvPr>
          <p:cNvSpPr txBox="1"/>
          <p:nvPr/>
        </p:nvSpPr>
        <p:spPr>
          <a:xfrm>
            <a:off x="2718629" y="4479630"/>
            <a:ext cx="1713995" cy="954107"/>
          </a:xfrm>
          <a:prstGeom prst="rect">
            <a:avLst/>
          </a:prstGeom>
          <a:noFill/>
        </p:spPr>
        <p:txBody>
          <a:bodyPr wrap="none" rtlCol="0">
            <a:spAutoFit/>
          </a:bodyPr>
          <a:lstStyle/>
          <a:p>
            <a:pPr algn="r"/>
            <a:r>
              <a:rPr lang="en-US" sz="2400" dirty="0" err="1">
                <a:latin typeface="Consolas" panose="020B0609020204030204" pitchFamily="49" charset="0"/>
              </a:rPr>
              <a:t>mcx_table</a:t>
            </a:r>
            <a:br>
              <a:rPr lang="en-US" sz="2400" dirty="0">
                <a:latin typeface="Consolas" panose="020B0609020204030204" pitchFamily="49" charset="0"/>
              </a:rPr>
            </a:br>
            <a:br>
              <a:rPr lang="en-US" sz="800" dirty="0">
                <a:latin typeface="Consolas" panose="020B0609020204030204" pitchFamily="49" charset="0"/>
              </a:rPr>
            </a:br>
            <a:r>
              <a:rPr lang="en-US" sz="2400" dirty="0" err="1">
                <a:latin typeface="Consolas" panose="020B0609020204030204" pitchFamily="49" charset="0"/>
              </a:rPr>
              <a:t>cx_index</a:t>
            </a:r>
            <a:endParaRPr lang="en-US" sz="2400" dirty="0">
              <a:latin typeface="Consolas" panose="020B0609020204030204" pitchFamily="49" charset="0"/>
            </a:endParaRPr>
          </a:p>
        </p:txBody>
      </p:sp>
    </p:spTree>
    <p:extLst>
      <p:ext uri="{BB962C8B-B14F-4D97-AF65-F5344CB8AC3E}">
        <p14:creationId xmlns:p14="http://schemas.microsoft.com/office/powerpoint/2010/main" val="1452803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5709-4502-F21B-E62F-AA5CA3303CB1}"/>
              </a:ext>
            </a:extLst>
          </p:cNvPr>
          <p:cNvSpPr>
            <a:spLocks noGrp="1"/>
          </p:cNvSpPr>
          <p:nvPr>
            <p:ph type="title"/>
          </p:nvPr>
        </p:nvSpPr>
        <p:spPr>
          <a:xfrm>
            <a:off x="838200" y="387428"/>
            <a:ext cx="10515600" cy="1325563"/>
          </a:xfrm>
        </p:spPr>
        <p:txBody>
          <a:bodyPr/>
          <a:lstStyle/>
          <a:p>
            <a:r>
              <a:rPr lang="en-US" dirty="0" err="1"/>
              <a:t>mcx_selector</a:t>
            </a:r>
            <a:r>
              <a:rPr lang="en-US" dirty="0"/>
              <a:t> CSR</a:t>
            </a:r>
          </a:p>
        </p:txBody>
      </p:sp>
      <p:sp>
        <p:nvSpPr>
          <p:cNvPr id="3" name="Content Placeholder 2">
            <a:extLst>
              <a:ext uri="{FF2B5EF4-FFF2-40B4-BE49-F238E27FC236}">
                <a16:creationId xmlns:a16="http://schemas.microsoft.com/office/drawing/2014/main" id="{CFFBCAFA-A0DB-8AB6-1566-275541F6E6E7}"/>
              </a:ext>
            </a:extLst>
          </p:cNvPr>
          <p:cNvSpPr>
            <a:spLocks noGrp="1"/>
          </p:cNvSpPr>
          <p:nvPr>
            <p:ph idx="1"/>
          </p:nvPr>
        </p:nvSpPr>
        <p:spPr>
          <a:xfrm>
            <a:off x="914977" y="2539363"/>
            <a:ext cx="10515600" cy="2747963"/>
          </a:xfrm>
        </p:spPr>
        <p:txBody>
          <a:bodyPr/>
          <a:lstStyle/>
          <a:p>
            <a:r>
              <a:rPr lang="en-US" dirty="0"/>
              <a:t>.en=1 enables composable extension multiplexing</a:t>
            </a:r>
          </a:p>
          <a:p>
            <a:r>
              <a:rPr lang="en-US" dirty="0"/>
              <a:t>.en=0 custom-0/1/2 does whatever it already does on this CPU</a:t>
            </a:r>
          </a:p>
          <a:p>
            <a:r>
              <a:rPr lang="en-US" dirty="0"/>
              <a:t>.</a:t>
            </a:r>
            <a:r>
              <a:rPr lang="en-US" dirty="0" err="1"/>
              <a:t>cxu_id</a:t>
            </a:r>
            <a:r>
              <a:rPr lang="en-US" dirty="0"/>
              <a:t> selects current configured CXU</a:t>
            </a:r>
          </a:p>
          <a:p>
            <a:r>
              <a:rPr lang="en-US" dirty="0"/>
              <a:t>.state_id selects current state context of that CXU</a:t>
            </a:r>
          </a:p>
          <a:p>
            <a:r>
              <a:rPr lang="en-US" dirty="0"/>
              <a:t>Only accessible in machine mode</a:t>
            </a:r>
          </a:p>
          <a:p>
            <a:endParaRPr lang="en-US" dirty="0"/>
          </a:p>
        </p:txBody>
      </p:sp>
      <p:sp>
        <p:nvSpPr>
          <p:cNvPr id="4" name="Date Placeholder 3">
            <a:extLst>
              <a:ext uri="{FF2B5EF4-FFF2-40B4-BE49-F238E27FC236}">
                <a16:creationId xmlns:a16="http://schemas.microsoft.com/office/drawing/2014/main" id="{0B18510F-FB4A-D527-328E-38A0666A4DB5}"/>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6E6CC527-BD7A-6EDB-D094-F94BD5A77DA1}"/>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4A7CB171-825B-1C4C-5AD5-0D71A6542B9A}"/>
              </a:ext>
            </a:extLst>
          </p:cNvPr>
          <p:cNvSpPr>
            <a:spLocks noGrp="1"/>
          </p:cNvSpPr>
          <p:nvPr>
            <p:ph type="sldNum" sz="quarter" idx="12"/>
          </p:nvPr>
        </p:nvSpPr>
        <p:spPr/>
        <p:txBody>
          <a:bodyPr/>
          <a:lstStyle/>
          <a:p>
            <a:fld id="{0F4AB399-865D-4BE1-9079-4962ECA64CB8}" type="slidenum">
              <a:rPr lang="en-US" smtClean="0"/>
              <a:t>27</a:t>
            </a:fld>
            <a:endParaRPr lang="en-US"/>
          </a:p>
        </p:txBody>
      </p:sp>
      <p:pic>
        <p:nvPicPr>
          <p:cNvPr id="7" name="Graphic 6">
            <a:extLst>
              <a:ext uri="{FF2B5EF4-FFF2-40B4-BE49-F238E27FC236}">
                <a16:creationId xmlns:a16="http://schemas.microsoft.com/office/drawing/2014/main" id="{7947622A-047D-EE03-1BD0-60379BAB3B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08581" y="1572392"/>
            <a:ext cx="7315200" cy="512064"/>
          </a:xfrm>
          <a:prstGeom prst="rect">
            <a:avLst/>
          </a:prstGeom>
        </p:spPr>
      </p:pic>
      <p:sp>
        <p:nvSpPr>
          <p:cNvPr id="8" name="TextBox 7">
            <a:extLst>
              <a:ext uri="{FF2B5EF4-FFF2-40B4-BE49-F238E27FC236}">
                <a16:creationId xmlns:a16="http://schemas.microsoft.com/office/drawing/2014/main" id="{0B327918-D2F1-C7A9-5069-4EFE1B09BC25}"/>
              </a:ext>
            </a:extLst>
          </p:cNvPr>
          <p:cNvSpPr txBox="1"/>
          <p:nvPr/>
        </p:nvSpPr>
        <p:spPr>
          <a:xfrm>
            <a:off x="1084895" y="1693232"/>
            <a:ext cx="2223686" cy="461665"/>
          </a:xfrm>
          <a:prstGeom prst="rect">
            <a:avLst/>
          </a:prstGeom>
          <a:noFill/>
        </p:spPr>
        <p:txBody>
          <a:bodyPr wrap="none" rtlCol="0">
            <a:spAutoFit/>
          </a:bodyPr>
          <a:lstStyle/>
          <a:p>
            <a:pPr algn="r"/>
            <a:r>
              <a:rPr lang="en-US" sz="2400" dirty="0" err="1">
                <a:latin typeface="Consolas" panose="020B0609020204030204" pitchFamily="49" charset="0"/>
              </a:rPr>
              <a:t>mcx_selector</a:t>
            </a:r>
            <a:endParaRPr lang="en-US" sz="2400" dirty="0">
              <a:latin typeface="Consolas" panose="020B0609020204030204" pitchFamily="49" charset="0"/>
            </a:endParaRPr>
          </a:p>
        </p:txBody>
      </p:sp>
    </p:spTree>
    <p:extLst>
      <p:ext uri="{BB962C8B-B14F-4D97-AF65-F5344CB8AC3E}">
        <p14:creationId xmlns:p14="http://schemas.microsoft.com/office/powerpoint/2010/main" val="1604511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699E-02C9-3AAF-CB2A-907397E7FB69}"/>
              </a:ext>
            </a:extLst>
          </p:cNvPr>
          <p:cNvSpPr>
            <a:spLocks noGrp="1"/>
          </p:cNvSpPr>
          <p:nvPr>
            <p:ph type="title"/>
          </p:nvPr>
        </p:nvSpPr>
        <p:spPr/>
        <p:txBody>
          <a:bodyPr/>
          <a:lstStyle/>
          <a:p>
            <a:r>
              <a:rPr lang="en-US" dirty="0" err="1"/>
              <a:t>cx_status</a:t>
            </a:r>
            <a:r>
              <a:rPr lang="en-US" dirty="0"/>
              <a:t> CSR</a:t>
            </a:r>
          </a:p>
        </p:txBody>
      </p:sp>
      <p:sp>
        <p:nvSpPr>
          <p:cNvPr id="3" name="Content Placeholder 2">
            <a:extLst>
              <a:ext uri="{FF2B5EF4-FFF2-40B4-BE49-F238E27FC236}">
                <a16:creationId xmlns:a16="http://schemas.microsoft.com/office/drawing/2014/main" id="{51B0E3AD-8F83-292D-962F-0496D200A0DD}"/>
              </a:ext>
            </a:extLst>
          </p:cNvPr>
          <p:cNvSpPr>
            <a:spLocks noGrp="1"/>
          </p:cNvSpPr>
          <p:nvPr>
            <p:ph idx="1"/>
          </p:nvPr>
        </p:nvSpPr>
        <p:spPr>
          <a:xfrm>
            <a:off x="838200" y="2675234"/>
            <a:ext cx="10911052" cy="3679089"/>
          </a:xfrm>
        </p:spPr>
        <p:txBody>
          <a:bodyPr>
            <a:normAutofit lnSpcReduction="10000"/>
          </a:bodyPr>
          <a:lstStyle/>
          <a:p>
            <a:r>
              <a:rPr lang="en-US" dirty="0"/>
              <a:t>Accrues CX/CXU error status flags (CXs don’t raise exceptions, </a:t>
            </a:r>
            <a:r>
              <a:rPr lang="en-US" i="1" dirty="0"/>
              <a:t>cf.</a:t>
            </a:r>
            <a:r>
              <a:rPr lang="en-US" dirty="0"/>
              <a:t> </a:t>
            </a:r>
            <a:r>
              <a:rPr lang="en-US" b="1" dirty="0" err="1"/>
              <a:t>fcsr</a:t>
            </a:r>
            <a:r>
              <a:rPr lang="en-US" dirty="0"/>
              <a:t>)</a:t>
            </a:r>
          </a:p>
          <a:p>
            <a:r>
              <a:rPr lang="en-US" dirty="0"/>
              <a:t>R/W in all </a:t>
            </a:r>
            <a:r>
              <a:rPr lang="en-US" dirty="0" err="1"/>
              <a:t>priv</a:t>
            </a:r>
            <a:r>
              <a:rPr lang="en-US" dirty="0"/>
              <a:t> modes</a:t>
            </a:r>
          </a:p>
          <a:p>
            <a:r>
              <a:rPr lang="en-US" dirty="0"/>
              <a:t>Set when </a:t>
            </a:r>
            <a:r>
              <a:rPr lang="en-US" dirty="0" err="1"/>
              <a:t>mcx_selector.en</a:t>
            </a:r>
            <a:r>
              <a:rPr lang="en-US" dirty="0"/>
              <a:t>=1 and a custom-[012] instruction error</a:t>
            </a:r>
          </a:p>
          <a:p>
            <a:pPr lvl="1"/>
            <a:r>
              <a:rPr lang="en-US" dirty="0"/>
              <a:t>.CI: invalid </a:t>
            </a:r>
            <a:r>
              <a:rPr lang="en-US" dirty="0" err="1"/>
              <a:t>cxu_id</a:t>
            </a:r>
            <a:endParaRPr lang="en-US" dirty="0"/>
          </a:p>
          <a:p>
            <a:pPr lvl="1"/>
            <a:r>
              <a:rPr lang="en-US" dirty="0"/>
              <a:t>.SI: invalid state_id</a:t>
            </a:r>
          </a:p>
          <a:p>
            <a:pPr lvl="1"/>
            <a:r>
              <a:rPr lang="en-US" dirty="0"/>
              <a:t>.OF: that state context is OFF</a:t>
            </a:r>
          </a:p>
          <a:p>
            <a:pPr lvl="1"/>
            <a:r>
              <a:rPr lang="en-US" dirty="0"/>
              <a:t>.FI: no such custom function</a:t>
            </a:r>
          </a:p>
          <a:p>
            <a:pPr lvl="1"/>
            <a:r>
              <a:rPr lang="en-US" dirty="0"/>
              <a:t>.OP: operation error, </a:t>
            </a:r>
            <a:r>
              <a:rPr lang="en-US" i="1" dirty="0"/>
              <a:t>e.g., </a:t>
            </a:r>
            <a:r>
              <a:rPr lang="en-US" dirty="0"/>
              <a:t>divide by zero</a:t>
            </a:r>
          </a:p>
          <a:p>
            <a:pPr lvl="1"/>
            <a:r>
              <a:rPr lang="en-US" dirty="0"/>
              <a:t>.CU: (stateful CX) custom error: </a:t>
            </a:r>
            <a:r>
              <a:rPr lang="en-US" dirty="0" err="1"/>
              <a:t>errno</a:t>
            </a:r>
            <a:r>
              <a:rPr lang="en-US" dirty="0"/>
              <a:t> etc. via IStateContext::cf_read_status/state</a:t>
            </a:r>
          </a:p>
        </p:txBody>
      </p:sp>
      <p:sp>
        <p:nvSpPr>
          <p:cNvPr id="4" name="Date Placeholder 3">
            <a:extLst>
              <a:ext uri="{FF2B5EF4-FFF2-40B4-BE49-F238E27FC236}">
                <a16:creationId xmlns:a16="http://schemas.microsoft.com/office/drawing/2014/main" id="{F4CB33E9-AEC8-6366-2960-377CF3BE7CAC}"/>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95D27C06-E2C9-0BCC-6DF0-75119C9CD915}"/>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77FE26E6-0CCB-773D-0D60-5865734D6FBF}"/>
              </a:ext>
            </a:extLst>
          </p:cNvPr>
          <p:cNvSpPr>
            <a:spLocks noGrp="1"/>
          </p:cNvSpPr>
          <p:nvPr>
            <p:ph type="sldNum" sz="quarter" idx="12"/>
          </p:nvPr>
        </p:nvSpPr>
        <p:spPr/>
        <p:txBody>
          <a:bodyPr/>
          <a:lstStyle/>
          <a:p>
            <a:fld id="{0F4AB399-865D-4BE1-9079-4962ECA64CB8}" type="slidenum">
              <a:rPr lang="en-US" smtClean="0"/>
              <a:t>28</a:t>
            </a:fld>
            <a:endParaRPr lang="en-US"/>
          </a:p>
        </p:txBody>
      </p:sp>
      <p:pic>
        <p:nvPicPr>
          <p:cNvPr id="7" name="Graphic 6">
            <a:extLst>
              <a:ext uri="{FF2B5EF4-FFF2-40B4-BE49-F238E27FC236}">
                <a16:creationId xmlns:a16="http://schemas.microsoft.com/office/drawing/2014/main" id="{CE3953CA-99DC-8F8D-EDFD-59D7990F63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299660" y="1593124"/>
            <a:ext cx="7315200" cy="640080"/>
          </a:xfrm>
          <a:prstGeom prst="rect">
            <a:avLst/>
          </a:prstGeom>
        </p:spPr>
      </p:pic>
      <p:sp>
        <p:nvSpPr>
          <p:cNvPr id="8" name="TextBox 7">
            <a:extLst>
              <a:ext uri="{FF2B5EF4-FFF2-40B4-BE49-F238E27FC236}">
                <a16:creationId xmlns:a16="http://schemas.microsoft.com/office/drawing/2014/main" id="{579FE0BC-A330-5511-F8C7-DFF106A3186E}"/>
              </a:ext>
            </a:extLst>
          </p:cNvPr>
          <p:cNvSpPr txBox="1"/>
          <p:nvPr/>
        </p:nvSpPr>
        <p:spPr>
          <a:xfrm>
            <a:off x="1585729" y="1682332"/>
            <a:ext cx="1713931" cy="461665"/>
          </a:xfrm>
          <a:prstGeom prst="rect">
            <a:avLst/>
          </a:prstGeom>
          <a:noFill/>
        </p:spPr>
        <p:txBody>
          <a:bodyPr wrap="none" rtlCol="0">
            <a:spAutoFit/>
          </a:bodyPr>
          <a:lstStyle/>
          <a:p>
            <a:pPr algn="r"/>
            <a:r>
              <a:rPr lang="en-US" sz="2400" dirty="0" err="1">
                <a:latin typeface="Consolas" panose="020B0609020204030204" pitchFamily="49" charset="0"/>
              </a:rPr>
              <a:t>cx_status</a:t>
            </a:r>
            <a:endParaRPr lang="en-US" sz="2400" dirty="0">
              <a:latin typeface="Consolas" panose="020B0609020204030204" pitchFamily="49" charset="0"/>
            </a:endParaRPr>
          </a:p>
        </p:txBody>
      </p:sp>
    </p:spTree>
    <p:extLst>
      <p:ext uri="{BB962C8B-B14F-4D97-AF65-F5344CB8AC3E}">
        <p14:creationId xmlns:p14="http://schemas.microsoft.com/office/powerpoint/2010/main" val="1897085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3998-6FBD-7D3A-C4DD-DB70144264B9}"/>
              </a:ext>
            </a:extLst>
          </p:cNvPr>
          <p:cNvSpPr>
            <a:spLocks noGrp="1"/>
          </p:cNvSpPr>
          <p:nvPr>
            <p:ph type="title"/>
          </p:nvPr>
        </p:nvSpPr>
        <p:spPr/>
        <p:txBody>
          <a:bodyPr/>
          <a:lstStyle/>
          <a:p>
            <a:r>
              <a:rPr lang="en-US" dirty="0"/>
              <a:t>Access controlled CX multiplexing CSRs</a:t>
            </a:r>
            <a:br>
              <a:rPr lang="en-US" dirty="0"/>
            </a:br>
            <a:r>
              <a:rPr lang="en-US" sz="3200" i="1" dirty="0"/>
              <a:t>(§2.7)</a:t>
            </a:r>
            <a:endParaRPr lang="en-US" dirty="0"/>
          </a:p>
        </p:txBody>
      </p:sp>
      <p:sp>
        <p:nvSpPr>
          <p:cNvPr id="3" name="Content Placeholder 2">
            <a:extLst>
              <a:ext uri="{FF2B5EF4-FFF2-40B4-BE49-F238E27FC236}">
                <a16:creationId xmlns:a16="http://schemas.microsoft.com/office/drawing/2014/main" id="{40471204-155E-9B1C-5B17-1BE200926E2D}"/>
              </a:ext>
            </a:extLst>
          </p:cNvPr>
          <p:cNvSpPr>
            <a:spLocks noGrp="1"/>
          </p:cNvSpPr>
          <p:nvPr>
            <p:ph idx="1"/>
          </p:nvPr>
        </p:nvSpPr>
        <p:spPr>
          <a:xfrm>
            <a:off x="838199" y="3065067"/>
            <a:ext cx="11353801" cy="3792933"/>
          </a:xfrm>
        </p:spPr>
        <p:txBody>
          <a:bodyPr>
            <a:normAutofit/>
          </a:bodyPr>
          <a:lstStyle/>
          <a:p>
            <a:r>
              <a:rPr lang="en-US" dirty="0"/>
              <a:t>Grant/deny </a:t>
            </a:r>
            <a:r>
              <a:rPr lang="en-US" dirty="0" err="1"/>
              <a:t>unpriv</a:t>
            </a:r>
            <a:r>
              <a:rPr lang="en-US" dirty="0"/>
              <a:t> software access to CXs and CX state</a:t>
            </a:r>
          </a:p>
          <a:p>
            <a:pPr lvl="1"/>
            <a:r>
              <a:rPr lang="en-US" dirty="0"/>
              <a:t>+ Deny inferring CX use in other harts – deny certain side channel attacks</a:t>
            </a:r>
          </a:p>
          <a:p>
            <a:r>
              <a:rPr lang="en-US" dirty="0" err="1"/>
              <a:t>Unpriv</a:t>
            </a:r>
            <a:r>
              <a:rPr lang="en-US" dirty="0"/>
              <a:t>: change CX selector with one CSR write, no OS detour</a:t>
            </a:r>
          </a:p>
          <a:p>
            <a:pPr lvl="1"/>
            <a:r>
              <a:rPr lang="en-US" dirty="0"/>
              <a:t>Priv OS: at *</a:t>
            </a:r>
            <a:r>
              <a:rPr lang="en-US" b="1" dirty="0" err="1"/>
              <a:t>mcx_table</a:t>
            </a:r>
            <a:r>
              <a:rPr lang="en-US" b="1" dirty="0"/>
              <a:t> </a:t>
            </a:r>
            <a:r>
              <a:rPr lang="en-US" dirty="0"/>
              <a:t>keep hart’s 4 KB = 1024 CX selector table, </a:t>
            </a:r>
            <a:r>
              <a:rPr lang="en-US" dirty="0" err="1"/>
              <a:t>unpriv</a:t>
            </a:r>
            <a:r>
              <a:rPr lang="en-US" dirty="0"/>
              <a:t> inaccessible</a:t>
            </a:r>
          </a:p>
          <a:p>
            <a:pPr lvl="1"/>
            <a:r>
              <a:rPr lang="en-US" dirty="0"/>
              <a:t>Priv OS: provides opaque CX selector indices to </a:t>
            </a:r>
            <a:r>
              <a:rPr lang="en-US" dirty="0" err="1"/>
              <a:t>unpriv</a:t>
            </a:r>
            <a:r>
              <a:rPr lang="en-US" dirty="0"/>
              <a:t> user code</a:t>
            </a:r>
          </a:p>
          <a:p>
            <a:pPr lvl="1"/>
            <a:r>
              <a:rPr lang="en-US" dirty="0" err="1"/>
              <a:t>Unpriv</a:t>
            </a:r>
            <a:r>
              <a:rPr lang="en-US" dirty="0"/>
              <a:t>: </a:t>
            </a:r>
            <a:r>
              <a:rPr lang="en-US" b="1" dirty="0"/>
              <a:t>csrrw</a:t>
            </a:r>
            <a:r>
              <a:rPr lang="en-US" dirty="0"/>
              <a:t> </a:t>
            </a:r>
            <a:r>
              <a:rPr lang="en-US" dirty="0" err="1"/>
              <a:t>old_index</a:t>
            </a:r>
            <a:r>
              <a:rPr lang="en-US" dirty="0"/>
              <a:t>=x1, </a:t>
            </a:r>
            <a:r>
              <a:rPr lang="en-US" b="1" dirty="0" err="1"/>
              <a:t>cx_index</a:t>
            </a:r>
            <a:r>
              <a:rPr lang="en-US" dirty="0"/>
              <a:t>, x2=</a:t>
            </a:r>
            <a:r>
              <a:rPr lang="en-US" dirty="0" err="1"/>
              <a:t>new_index</a:t>
            </a:r>
            <a:endParaRPr lang="en-US" dirty="0"/>
          </a:p>
          <a:p>
            <a:pPr lvl="1"/>
            <a:r>
              <a:rPr lang="en-US" dirty="0"/>
              <a:t>CPU: </a:t>
            </a:r>
            <a:r>
              <a:rPr lang="en-US" dirty="0" err="1"/>
              <a:t>mcx_selector</a:t>
            </a:r>
            <a:r>
              <a:rPr lang="en-US" dirty="0"/>
              <a:t> = </a:t>
            </a:r>
            <a:r>
              <a:rPr lang="en-US" dirty="0" err="1"/>
              <a:t>mcx_table</a:t>
            </a:r>
            <a:r>
              <a:rPr lang="en-US" dirty="0"/>
              <a:t>[</a:t>
            </a:r>
            <a:r>
              <a:rPr lang="en-US" dirty="0" err="1"/>
              <a:t>cx_index</a:t>
            </a:r>
            <a:r>
              <a:rPr lang="en-US" dirty="0"/>
              <a:t>] “</a:t>
            </a:r>
            <a:r>
              <a:rPr lang="en-US" i="1" dirty="0"/>
              <a:t>at next </a:t>
            </a:r>
            <a:r>
              <a:rPr lang="en-US" i="1" dirty="0" err="1"/>
              <a:t>priv</a:t>
            </a:r>
            <a:r>
              <a:rPr lang="en-US" i="1" dirty="0"/>
              <a:t> mode”</a:t>
            </a:r>
            <a:endParaRPr lang="en-US" dirty="0"/>
          </a:p>
          <a:p>
            <a:r>
              <a:rPr lang="en-US" dirty="0"/>
              <a:t>Prefer </a:t>
            </a:r>
            <a:r>
              <a:rPr lang="en-US" dirty="0" err="1"/>
              <a:t>cx_index</a:t>
            </a:r>
            <a:r>
              <a:rPr lang="en-US" dirty="0"/>
              <a:t> writes to </a:t>
            </a:r>
            <a:r>
              <a:rPr lang="en-US" dirty="0" err="1"/>
              <a:t>mcx_selector</a:t>
            </a:r>
            <a:r>
              <a:rPr lang="en-US" dirty="0"/>
              <a:t> writes</a:t>
            </a:r>
          </a:p>
        </p:txBody>
      </p:sp>
      <p:sp>
        <p:nvSpPr>
          <p:cNvPr id="4" name="Date Placeholder 3">
            <a:extLst>
              <a:ext uri="{FF2B5EF4-FFF2-40B4-BE49-F238E27FC236}">
                <a16:creationId xmlns:a16="http://schemas.microsoft.com/office/drawing/2014/main" id="{74D6B66B-2C9B-AB7F-7421-58CE5F0606B1}"/>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75A5B201-06B8-ABD3-CDDF-3171AE04169A}"/>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8834339A-E8DF-A2B4-744C-CA7734488DA1}"/>
              </a:ext>
            </a:extLst>
          </p:cNvPr>
          <p:cNvSpPr>
            <a:spLocks noGrp="1"/>
          </p:cNvSpPr>
          <p:nvPr>
            <p:ph type="sldNum" sz="quarter" idx="12"/>
          </p:nvPr>
        </p:nvSpPr>
        <p:spPr/>
        <p:txBody>
          <a:bodyPr/>
          <a:lstStyle/>
          <a:p>
            <a:r>
              <a:rPr lang="en-US" dirty="0"/>
              <a:t> </a:t>
            </a:r>
            <a:fld id="{0F4AB399-865D-4BE1-9079-4962ECA64CB8}" type="slidenum">
              <a:rPr lang="en-US" smtClean="0"/>
              <a:t>29</a:t>
            </a:fld>
            <a:endParaRPr lang="en-US" dirty="0"/>
          </a:p>
        </p:txBody>
      </p:sp>
      <p:pic>
        <p:nvPicPr>
          <p:cNvPr id="10" name="Graphic 9">
            <a:extLst>
              <a:ext uri="{FF2B5EF4-FFF2-40B4-BE49-F238E27FC236}">
                <a16:creationId xmlns:a16="http://schemas.microsoft.com/office/drawing/2014/main" id="{3F953F4D-826A-7323-0DBD-DD4D66E431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349820" y="1651365"/>
            <a:ext cx="7315200" cy="512064"/>
          </a:xfrm>
          <a:prstGeom prst="rect">
            <a:avLst/>
          </a:prstGeom>
        </p:spPr>
      </p:pic>
      <p:pic>
        <p:nvPicPr>
          <p:cNvPr id="11" name="Graphic 10">
            <a:extLst>
              <a:ext uri="{FF2B5EF4-FFF2-40B4-BE49-F238E27FC236}">
                <a16:creationId xmlns:a16="http://schemas.microsoft.com/office/drawing/2014/main" id="{B999BDEB-586C-B15F-2C80-0E67CC661F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364518" y="2169064"/>
            <a:ext cx="7315200" cy="512064"/>
          </a:xfrm>
          <a:prstGeom prst="rect">
            <a:avLst/>
          </a:prstGeom>
        </p:spPr>
      </p:pic>
      <p:sp>
        <p:nvSpPr>
          <p:cNvPr id="12" name="TextBox 11">
            <a:extLst>
              <a:ext uri="{FF2B5EF4-FFF2-40B4-BE49-F238E27FC236}">
                <a16:creationId xmlns:a16="http://schemas.microsoft.com/office/drawing/2014/main" id="{570AC56D-DF88-7ECF-7942-79663265EBB3}"/>
              </a:ext>
            </a:extLst>
          </p:cNvPr>
          <p:cNvSpPr txBox="1"/>
          <p:nvPr/>
        </p:nvSpPr>
        <p:spPr>
          <a:xfrm>
            <a:off x="1650523" y="1772205"/>
            <a:ext cx="1713995" cy="954107"/>
          </a:xfrm>
          <a:prstGeom prst="rect">
            <a:avLst/>
          </a:prstGeom>
          <a:noFill/>
        </p:spPr>
        <p:txBody>
          <a:bodyPr wrap="none" rtlCol="0">
            <a:spAutoFit/>
          </a:bodyPr>
          <a:lstStyle/>
          <a:p>
            <a:pPr algn="r"/>
            <a:r>
              <a:rPr lang="en-US" sz="2400" dirty="0" err="1">
                <a:latin typeface="Consolas" panose="020B0609020204030204" pitchFamily="49" charset="0"/>
              </a:rPr>
              <a:t>mcx_table</a:t>
            </a:r>
            <a:br>
              <a:rPr lang="en-US" sz="2400" dirty="0">
                <a:latin typeface="Consolas" panose="020B0609020204030204" pitchFamily="49" charset="0"/>
              </a:rPr>
            </a:br>
            <a:br>
              <a:rPr lang="en-US" sz="800" dirty="0">
                <a:latin typeface="Consolas" panose="020B0609020204030204" pitchFamily="49" charset="0"/>
              </a:rPr>
            </a:br>
            <a:r>
              <a:rPr lang="en-US" sz="2400" dirty="0" err="1">
                <a:latin typeface="Consolas" panose="020B0609020204030204" pitchFamily="49" charset="0"/>
              </a:rPr>
              <a:t>cx_index</a:t>
            </a:r>
            <a:endParaRPr lang="en-US" sz="2400" dirty="0">
              <a:latin typeface="Consolas" panose="020B0609020204030204" pitchFamily="49" charset="0"/>
            </a:endParaRPr>
          </a:p>
        </p:txBody>
      </p:sp>
    </p:spTree>
    <p:custDataLst>
      <p:tags r:id="rId1"/>
    </p:custDataLst>
    <p:extLst>
      <p:ext uri="{BB962C8B-B14F-4D97-AF65-F5344CB8AC3E}">
        <p14:creationId xmlns:p14="http://schemas.microsoft.com/office/powerpoint/2010/main" val="377313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6BE5-3AD2-3CE3-0085-21C7523A4085}"/>
              </a:ext>
            </a:extLst>
          </p:cNvPr>
          <p:cNvSpPr>
            <a:spLocks noGrp="1"/>
          </p:cNvSpPr>
          <p:nvPr>
            <p:ph type="title"/>
          </p:nvPr>
        </p:nvSpPr>
        <p:spPr/>
        <p:txBody>
          <a:bodyPr/>
          <a:lstStyle/>
          <a:p>
            <a:r>
              <a:rPr lang="en-US" dirty="0"/>
              <a:t>Introduction </a:t>
            </a:r>
            <a:r>
              <a:rPr lang="en-US" sz="4400" i="1" dirty="0"/>
              <a:t>(§1)</a:t>
            </a:r>
            <a:endParaRPr lang="en-US" dirty="0"/>
          </a:p>
        </p:txBody>
      </p:sp>
      <p:sp>
        <p:nvSpPr>
          <p:cNvPr id="3" name="Text Placeholder 2">
            <a:extLst>
              <a:ext uri="{FF2B5EF4-FFF2-40B4-BE49-F238E27FC236}">
                <a16:creationId xmlns:a16="http://schemas.microsoft.com/office/drawing/2014/main" id="{17BA7C2A-F41A-D615-A743-815C20523BFB}"/>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999D9340-521D-9005-FE88-021BC9C48C70}"/>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76EF7EF0-5F6D-07AD-0982-BD7E872B4B9D}"/>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8A08A9CF-72D0-53C4-F8ED-0CA26962DE06}"/>
              </a:ext>
            </a:extLst>
          </p:cNvPr>
          <p:cNvSpPr>
            <a:spLocks noGrp="1"/>
          </p:cNvSpPr>
          <p:nvPr>
            <p:ph type="sldNum" sz="quarter" idx="12"/>
          </p:nvPr>
        </p:nvSpPr>
        <p:spPr/>
        <p:txBody>
          <a:bodyPr/>
          <a:lstStyle/>
          <a:p>
            <a:fld id="{0F4AB399-865D-4BE1-9079-4962ECA64CB8}" type="slidenum">
              <a:rPr lang="en-US" smtClean="0"/>
              <a:t>3</a:t>
            </a:fld>
            <a:endParaRPr lang="en-US"/>
          </a:p>
        </p:txBody>
      </p:sp>
    </p:spTree>
    <p:extLst>
      <p:ext uri="{BB962C8B-B14F-4D97-AF65-F5344CB8AC3E}">
        <p14:creationId xmlns:p14="http://schemas.microsoft.com/office/powerpoint/2010/main" val="794459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3F2F-A213-EF1E-6B3C-CA912763AC3C}"/>
              </a:ext>
            </a:extLst>
          </p:cNvPr>
          <p:cNvSpPr>
            <a:spLocks noGrp="1"/>
          </p:cNvSpPr>
          <p:nvPr>
            <p:ph type="title"/>
          </p:nvPr>
        </p:nvSpPr>
        <p:spPr>
          <a:xfrm>
            <a:off x="405963" y="365125"/>
            <a:ext cx="11449706" cy="1325563"/>
          </a:xfrm>
        </p:spPr>
        <p:txBody>
          <a:bodyPr>
            <a:normAutofit/>
          </a:bodyPr>
          <a:lstStyle/>
          <a:p>
            <a:r>
              <a:rPr lang="en-US" sz="4000" dirty="0"/>
              <a:t>CX custom function instruction encodings</a:t>
            </a:r>
            <a:r>
              <a:rPr lang="en-US" sz="4000" i="1" dirty="0"/>
              <a:t> </a:t>
            </a:r>
            <a:r>
              <a:rPr lang="en-US" sz="2800" i="1" dirty="0"/>
              <a:t>(§2.3)</a:t>
            </a:r>
            <a:endParaRPr lang="en-US" sz="4000" dirty="0"/>
          </a:p>
        </p:txBody>
      </p:sp>
      <p:sp>
        <p:nvSpPr>
          <p:cNvPr id="3" name="Content Placeholder 2">
            <a:extLst>
              <a:ext uri="{FF2B5EF4-FFF2-40B4-BE49-F238E27FC236}">
                <a16:creationId xmlns:a16="http://schemas.microsoft.com/office/drawing/2014/main" id="{16219496-0035-2381-D18E-4EA5C4E13574}"/>
              </a:ext>
            </a:extLst>
          </p:cNvPr>
          <p:cNvSpPr>
            <a:spLocks noGrp="1"/>
          </p:cNvSpPr>
          <p:nvPr>
            <p:ph idx="1"/>
          </p:nvPr>
        </p:nvSpPr>
        <p:spPr>
          <a:xfrm>
            <a:off x="838200" y="5071575"/>
            <a:ext cx="11191736" cy="1105388"/>
          </a:xfrm>
        </p:spPr>
        <p:txBody>
          <a:bodyPr/>
          <a:lstStyle/>
          <a:p>
            <a:r>
              <a:rPr lang="en-US" dirty="0"/>
              <a:t>Ripe for discussion / redesign</a:t>
            </a:r>
          </a:p>
          <a:p>
            <a:r>
              <a:rPr lang="en-US" dirty="0"/>
              <a:t>Future proofing? Anticipate V2+ needs</a:t>
            </a:r>
          </a:p>
        </p:txBody>
      </p:sp>
      <p:sp>
        <p:nvSpPr>
          <p:cNvPr id="4" name="Date Placeholder 3">
            <a:extLst>
              <a:ext uri="{FF2B5EF4-FFF2-40B4-BE49-F238E27FC236}">
                <a16:creationId xmlns:a16="http://schemas.microsoft.com/office/drawing/2014/main" id="{4603D4D8-8B0B-EEA1-264B-0BD2A9B1F2C7}"/>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20E928F1-7692-0BD8-7498-D7FEF6533D66}"/>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D25F6C78-2988-CD30-2A03-381AA9F06351}"/>
              </a:ext>
            </a:extLst>
          </p:cNvPr>
          <p:cNvSpPr>
            <a:spLocks noGrp="1"/>
          </p:cNvSpPr>
          <p:nvPr>
            <p:ph type="sldNum" sz="quarter" idx="12"/>
          </p:nvPr>
        </p:nvSpPr>
        <p:spPr/>
        <p:txBody>
          <a:bodyPr/>
          <a:lstStyle/>
          <a:p>
            <a:fld id="{0F4AB399-865D-4BE1-9079-4962ECA64CB8}" type="slidenum">
              <a:rPr lang="en-US" smtClean="0"/>
              <a:t>30</a:t>
            </a:fld>
            <a:endParaRPr lang="en-US"/>
          </a:p>
        </p:txBody>
      </p:sp>
      <p:pic>
        <p:nvPicPr>
          <p:cNvPr id="7" name="Graphic 6">
            <a:extLst>
              <a:ext uri="{FF2B5EF4-FFF2-40B4-BE49-F238E27FC236}">
                <a16:creationId xmlns:a16="http://schemas.microsoft.com/office/drawing/2014/main" id="{A40A274C-31DD-F2B6-D6BE-C7FB6EE404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32624" y="1824424"/>
            <a:ext cx="7315200" cy="640080"/>
          </a:xfrm>
          <a:prstGeom prst="rect">
            <a:avLst/>
          </a:prstGeom>
        </p:spPr>
      </p:pic>
      <p:pic>
        <p:nvPicPr>
          <p:cNvPr id="8" name="Graphic 7">
            <a:extLst>
              <a:ext uri="{FF2B5EF4-FFF2-40B4-BE49-F238E27FC236}">
                <a16:creationId xmlns:a16="http://schemas.microsoft.com/office/drawing/2014/main" id="{9DEEB2FB-3F78-99E4-B658-74DC220560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32624" y="2726406"/>
            <a:ext cx="7315200" cy="640080"/>
          </a:xfrm>
          <a:prstGeom prst="rect">
            <a:avLst/>
          </a:prstGeom>
        </p:spPr>
      </p:pic>
      <p:pic>
        <p:nvPicPr>
          <p:cNvPr id="9" name="Graphic 8">
            <a:extLst>
              <a:ext uri="{FF2B5EF4-FFF2-40B4-BE49-F238E27FC236}">
                <a16:creationId xmlns:a16="http://schemas.microsoft.com/office/drawing/2014/main" id="{DD62910B-E9CE-05BB-2651-D2144EA37B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32624" y="3622190"/>
            <a:ext cx="7315200" cy="640080"/>
          </a:xfrm>
          <a:prstGeom prst="rect">
            <a:avLst/>
          </a:prstGeom>
        </p:spPr>
      </p:pic>
      <p:sp>
        <p:nvSpPr>
          <p:cNvPr id="10" name="TextBox 9">
            <a:extLst>
              <a:ext uri="{FF2B5EF4-FFF2-40B4-BE49-F238E27FC236}">
                <a16:creationId xmlns:a16="http://schemas.microsoft.com/office/drawing/2014/main" id="{00EC988D-5017-C5C7-CE46-33B47B355453}"/>
              </a:ext>
            </a:extLst>
          </p:cNvPr>
          <p:cNvSpPr txBox="1"/>
          <p:nvPr/>
        </p:nvSpPr>
        <p:spPr>
          <a:xfrm>
            <a:off x="674242" y="1947005"/>
            <a:ext cx="3570208" cy="3046988"/>
          </a:xfrm>
          <a:prstGeom prst="rect">
            <a:avLst/>
          </a:prstGeom>
          <a:noFill/>
        </p:spPr>
        <p:txBody>
          <a:bodyPr wrap="none" rtlCol="0">
            <a:spAutoFit/>
          </a:bodyPr>
          <a:lstStyle/>
          <a:p>
            <a:r>
              <a:rPr lang="en-US" sz="2000" dirty="0" err="1">
                <a:latin typeface="Consolas" panose="020B0609020204030204" pitchFamily="49" charset="0"/>
              </a:rPr>
              <a:t>cx_reg</a:t>
            </a:r>
            <a:r>
              <a:rPr lang="en-US" sz="2000" dirty="0">
                <a:latin typeface="Consolas" panose="020B0609020204030204" pitchFamily="49" charset="0"/>
              </a:rPr>
              <a:t>  cf_id,rd,rs1,rs2</a:t>
            </a:r>
            <a:br>
              <a:rPr lang="en-US" sz="2000" dirty="0">
                <a:latin typeface="Consolas" panose="020B0609020204030204" pitchFamily="49" charset="0"/>
              </a:rPr>
            </a:b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cx_imm</a:t>
            </a:r>
            <a:r>
              <a:rPr lang="en-US" sz="2000" dirty="0">
                <a:latin typeface="Consolas" panose="020B0609020204030204" pitchFamily="49" charset="0"/>
              </a:rPr>
              <a:t>  cf_id,rd,rs1,imm</a:t>
            </a:r>
            <a:br>
              <a:rPr lang="en-US" sz="2000" dirty="0">
                <a:latin typeface="Consolas" panose="020B0609020204030204" pitchFamily="49" charset="0"/>
              </a:rPr>
            </a:br>
            <a:br>
              <a:rPr lang="en-US" sz="2000" dirty="0">
                <a:latin typeface="Consolas" panose="020B0609020204030204" pitchFamily="49" charset="0"/>
              </a:rPr>
            </a:br>
            <a:br>
              <a:rPr lang="en-US" sz="2000" dirty="0">
                <a:latin typeface="Consolas" panose="020B0609020204030204" pitchFamily="49" charset="0"/>
              </a:rPr>
            </a:br>
            <a:r>
              <a:rPr lang="en-US" sz="2000" dirty="0" err="1">
                <a:latin typeface="Consolas" panose="020B0609020204030204" pitchFamily="49" charset="0"/>
              </a:rPr>
              <a:t>cx_flex</a:t>
            </a:r>
            <a:r>
              <a:rPr lang="en-US" sz="2000" dirty="0">
                <a:latin typeface="Consolas" panose="020B0609020204030204" pitchFamily="49" charset="0"/>
              </a:rPr>
              <a:t> cf_id,rs1,rs2</a:t>
            </a:r>
            <a:br>
              <a:rPr lang="en-US" sz="2000" dirty="0">
                <a:latin typeface="Consolas" panose="020B0609020204030204" pitchFamily="49" charset="0"/>
              </a:rPr>
            </a:br>
            <a:br>
              <a:rPr lang="en-US" sz="1200" dirty="0">
                <a:latin typeface="Consolas" panose="020B0609020204030204" pitchFamily="49" charset="0"/>
              </a:rPr>
            </a:br>
            <a:r>
              <a:rPr kumimoji="0" lang="en-US" sz="2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lang="en-US" sz="2000" dirty="0">
                <a:latin typeface="Consolas" panose="020B0609020204030204" pitchFamily="49" charset="0"/>
              </a:rPr>
              <a:t>cx_flex25 custom)</a:t>
            </a:r>
            <a:br>
              <a:rPr lang="en-US" sz="2000" dirty="0">
                <a:latin typeface="Consolas" panose="020B0609020204030204" pitchFamily="49" charset="0"/>
              </a:rPr>
            </a:br>
            <a:endParaRPr lang="en-US" sz="2000" dirty="0">
              <a:latin typeface="Consolas" panose="020B0609020204030204" pitchFamily="49" charset="0"/>
            </a:endParaRPr>
          </a:p>
        </p:txBody>
      </p:sp>
      <p:pic>
        <p:nvPicPr>
          <p:cNvPr id="11" name="Graphic 10">
            <a:extLst>
              <a:ext uri="{FF2B5EF4-FFF2-40B4-BE49-F238E27FC236}">
                <a16:creationId xmlns:a16="http://schemas.microsoft.com/office/drawing/2014/main" id="{E030DECE-FAEE-B548-D191-86F4DCE654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432624" y="4169593"/>
            <a:ext cx="7315200" cy="640080"/>
          </a:xfrm>
          <a:prstGeom prst="rect">
            <a:avLst/>
          </a:prstGeom>
        </p:spPr>
      </p:pic>
    </p:spTree>
    <p:extLst>
      <p:ext uri="{BB962C8B-B14F-4D97-AF65-F5344CB8AC3E}">
        <p14:creationId xmlns:p14="http://schemas.microsoft.com/office/powerpoint/2010/main" val="663569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1A43-A03E-C82C-9D2B-B842E0A53ACF}"/>
              </a:ext>
            </a:extLst>
          </p:cNvPr>
          <p:cNvSpPr>
            <a:spLocks noGrp="1"/>
          </p:cNvSpPr>
          <p:nvPr>
            <p:ph type="title"/>
          </p:nvPr>
        </p:nvSpPr>
        <p:spPr/>
        <p:txBody>
          <a:bodyPr/>
          <a:lstStyle/>
          <a:p>
            <a:r>
              <a:rPr lang="en-US" dirty="0"/>
              <a:t>Implicit fences</a:t>
            </a:r>
            <a:r>
              <a:rPr lang="en-US" i="1" dirty="0"/>
              <a:t> </a:t>
            </a:r>
            <a:r>
              <a:rPr lang="en-US" sz="3200" i="1" dirty="0"/>
              <a:t>(§2.2.5)</a:t>
            </a:r>
            <a:r>
              <a:rPr lang="en-US" dirty="0"/>
              <a:t>,</a:t>
            </a:r>
            <a:br>
              <a:rPr lang="en-US" dirty="0"/>
            </a:br>
            <a:r>
              <a:rPr lang="en-US" dirty="0"/>
              <a:t>precise exceptions</a:t>
            </a:r>
            <a:r>
              <a:rPr lang="en-US" i="1" dirty="0"/>
              <a:t> </a:t>
            </a:r>
            <a:r>
              <a:rPr lang="en-US" sz="3200" i="1" dirty="0"/>
              <a:t>(§2.3)</a:t>
            </a:r>
            <a:endParaRPr lang="en-US" dirty="0"/>
          </a:p>
        </p:txBody>
      </p:sp>
      <p:sp>
        <p:nvSpPr>
          <p:cNvPr id="3" name="Content Placeholder 2">
            <a:extLst>
              <a:ext uri="{FF2B5EF4-FFF2-40B4-BE49-F238E27FC236}">
                <a16:creationId xmlns:a16="http://schemas.microsoft.com/office/drawing/2014/main" id="{0356072D-EA89-86F0-ABD4-1594CEEF1EFF}"/>
              </a:ext>
            </a:extLst>
          </p:cNvPr>
          <p:cNvSpPr>
            <a:spLocks noGrp="1"/>
          </p:cNvSpPr>
          <p:nvPr>
            <p:ph idx="1"/>
          </p:nvPr>
        </p:nvSpPr>
        <p:spPr/>
        <p:txBody>
          <a:bodyPr/>
          <a:lstStyle/>
          <a:p>
            <a:r>
              <a:rPr lang="en-US" dirty="0"/>
              <a:t>Implicit fence between CX CSR access and any custom-[012] instructions</a:t>
            </a:r>
          </a:p>
          <a:p>
            <a:pPr lvl="1"/>
            <a:r>
              <a:rPr lang="en-US" dirty="0"/>
              <a:t>CX CSR access </a:t>
            </a:r>
            <a:r>
              <a:rPr lang="en-US" i="1" dirty="0"/>
              <a:t>“happens-before” </a:t>
            </a:r>
            <a:r>
              <a:rPr lang="en-US" dirty="0"/>
              <a:t>custom instructions*</a:t>
            </a:r>
          </a:p>
          <a:p>
            <a:pPr lvl="1"/>
            <a:r>
              <a:rPr lang="en-US" dirty="0"/>
              <a:t>custom instructions* </a:t>
            </a:r>
            <a:r>
              <a:rPr lang="en-US" i="1" dirty="0"/>
              <a:t>“happens-before”</a:t>
            </a:r>
            <a:r>
              <a:rPr lang="en-US" dirty="0"/>
              <a:t> CX CSR access</a:t>
            </a:r>
          </a:p>
          <a:p>
            <a:r>
              <a:rPr lang="en-US" i="1" dirty="0"/>
              <a:t>E.g., </a:t>
            </a:r>
            <a:r>
              <a:rPr lang="en-US" b="1" dirty="0"/>
              <a:t>csrr </a:t>
            </a:r>
            <a:r>
              <a:rPr lang="en-US" b="1" dirty="0" err="1"/>
              <a:t>cx_status</a:t>
            </a:r>
            <a:r>
              <a:rPr lang="en-US" dirty="0"/>
              <a:t> awaits responses of prior custom instructions</a:t>
            </a:r>
          </a:p>
          <a:p>
            <a:endParaRPr lang="en-US" b="1" dirty="0"/>
          </a:p>
          <a:p>
            <a:r>
              <a:rPr lang="en-US" dirty="0"/>
              <a:t>Precise exceptions vs. speculative issue of stateful custom instructions</a:t>
            </a:r>
          </a:p>
        </p:txBody>
      </p:sp>
      <p:sp>
        <p:nvSpPr>
          <p:cNvPr id="4" name="Date Placeholder 3">
            <a:extLst>
              <a:ext uri="{FF2B5EF4-FFF2-40B4-BE49-F238E27FC236}">
                <a16:creationId xmlns:a16="http://schemas.microsoft.com/office/drawing/2014/main" id="{E6966066-13A9-FF7E-CC0F-AB8E6D543F67}"/>
              </a:ext>
            </a:extLst>
          </p:cNvPr>
          <p:cNvSpPr>
            <a:spLocks noGrp="1"/>
          </p:cNvSpPr>
          <p:nvPr>
            <p:ph type="dt" sz="half" idx="10"/>
          </p:nvPr>
        </p:nvSpPr>
        <p:spPr/>
        <p:txBody>
          <a:bodyPr/>
          <a:lstStyle/>
          <a:p>
            <a:r>
              <a:rPr lang="en-US"/>
              <a:t>Aug 6, 2023</a:t>
            </a:r>
            <a:endParaRPr lang="en-US" dirty="0"/>
          </a:p>
        </p:txBody>
      </p:sp>
      <p:sp>
        <p:nvSpPr>
          <p:cNvPr id="5" name="Footer Placeholder 4">
            <a:extLst>
              <a:ext uri="{FF2B5EF4-FFF2-40B4-BE49-F238E27FC236}">
                <a16:creationId xmlns:a16="http://schemas.microsoft.com/office/drawing/2014/main" id="{7225F962-6827-DD2B-78E9-2B3B46657628}"/>
              </a:ext>
            </a:extLst>
          </p:cNvPr>
          <p:cNvSpPr>
            <a:spLocks noGrp="1"/>
          </p:cNvSpPr>
          <p:nvPr>
            <p:ph type="ftr" sz="quarter" idx="11"/>
          </p:nvPr>
        </p:nvSpPr>
        <p:spPr/>
        <p:txBody>
          <a:bodyPr/>
          <a:lstStyle/>
          <a:p>
            <a:r>
              <a:rPr lang="en-US"/>
              <a:t>CX Spec</a:t>
            </a:r>
            <a:endParaRPr lang="en-US" dirty="0"/>
          </a:p>
        </p:txBody>
      </p:sp>
      <p:sp>
        <p:nvSpPr>
          <p:cNvPr id="6" name="Slide Number Placeholder 5">
            <a:extLst>
              <a:ext uri="{FF2B5EF4-FFF2-40B4-BE49-F238E27FC236}">
                <a16:creationId xmlns:a16="http://schemas.microsoft.com/office/drawing/2014/main" id="{C5E748AD-8FD5-ADC2-FE7B-CA0494FF129A}"/>
              </a:ext>
            </a:extLst>
          </p:cNvPr>
          <p:cNvSpPr>
            <a:spLocks noGrp="1"/>
          </p:cNvSpPr>
          <p:nvPr>
            <p:ph type="sldNum" sz="quarter" idx="12"/>
          </p:nvPr>
        </p:nvSpPr>
        <p:spPr/>
        <p:txBody>
          <a:bodyPr/>
          <a:lstStyle/>
          <a:p>
            <a:fld id="{0F4AB399-865D-4BE1-9079-4962ECA64CB8}" type="slidenum">
              <a:rPr lang="en-US" smtClean="0"/>
              <a:t>31</a:t>
            </a:fld>
            <a:endParaRPr lang="en-US"/>
          </a:p>
        </p:txBody>
      </p:sp>
    </p:spTree>
    <p:custDataLst>
      <p:tags r:id="rId1"/>
    </p:custDataLst>
    <p:extLst>
      <p:ext uri="{BB962C8B-B14F-4D97-AF65-F5344CB8AC3E}">
        <p14:creationId xmlns:p14="http://schemas.microsoft.com/office/powerpoint/2010/main" val="357604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5385-3D88-D8E8-12FA-76C38B9BF0B2}"/>
              </a:ext>
            </a:extLst>
          </p:cNvPr>
          <p:cNvSpPr>
            <a:spLocks noGrp="1"/>
          </p:cNvSpPr>
          <p:nvPr>
            <p:ph type="title"/>
          </p:nvPr>
        </p:nvSpPr>
        <p:spPr>
          <a:xfrm>
            <a:off x="838199" y="365125"/>
            <a:ext cx="11294328" cy="1325563"/>
          </a:xfrm>
        </p:spPr>
        <p:txBody>
          <a:bodyPr>
            <a:normAutofit/>
          </a:bodyPr>
          <a:lstStyle/>
          <a:p>
            <a:r>
              <a:rPr lang="en-US" sz="4000" dirty="0"/>
              <a:t>IStateContext</a:t>
            </a:r>
            <a:endParaRPr lang="en-US" sz="4000" i="1" dirty="0"/>
          </a:p>
        </p:txBody>
      </p:sp>
      <p:sp>
        <p:nvSpPr>
          <p:cNvPr id="3" name="Content Placeholder 2">
            <a:extLst>
              <a:ext uri="{FF2B5EF4-FFF2-40B4-BE49-F238E27FC236}">
                <a16:creationId xmlns:a16="http://schemas.microsoft.com/office/drawing/2014/main" id="{78AA2F50-C1FA-3037-196F-D9AEBDE44E37}"/>
              </a:ext>
            </a:extLst>
          </p:cNvPr>
          <p:cNvSpPr>
            <a:spLocks noGrp="1"/>
          </p:cNvSpPr>
          <p:nvPr>
            <p:ph idx="1"/>
          </p:nvPr>
        </p:nvSpPr>
        <p:spPr>
          <a:xfrm>
            <a:off x="838200" y="3434341"/>
            <a:ext cx="10515600" cy="3195876"/>
          </a:xfrm>
        </p:spPr>
        <p:txBody>
          <a:bodyPr>
            <a:normAutofit/>
          </a:bodyPr>
          <a:lstStyle/>
          <a:p>
            <a:r>
              <a:rPr lang="en-US" dirty="0"/>
              <a:t>Each stateful extension must include these CF instructions</a:t>
            </a:r>
          </a:p>
          <a:p>
            <a:r>
              <a:rPr lang="en-US" b="1" dirty="0"/>
              <a:t>cf_{</a:t>
            </a:r>
            <a:r>
              <a:rPr lang="en-US" b="1" dirty="0" err="1"/>
              <a:t>read,write</a:t>
            </a:r>
            <a:r>
              <a:rPr lang="en-US" b="1" dirty="0"/>
              <a:t>}_status</a:t>
            </a:r>
            <a:r>
              <a:rPr lang="en-US" dirty="0"/>
              <a:t> accesses </a:t>
            </a:r>
            <a:r>
              <a:rPr lang="en-US" b="1" dirty="0"/>
              <a:t>state context status </a:t>
            </a:r>
            <a:r>
              <a:rPr lang="en-US" dirty="0"/>
              <a:t>word:</a:t>
            </a:r>
          </a:p>
          <a:p>
            <a:pPr marL="0" indent="0">
              <a:buNone/>
            </a:pPr>
            <a:br>
              <a:rPr lang="en-US" dirty="0"/>
            </a:br>
            <a:endParaRPr lang="en-US" sz="1800" dirty="0"/>
          </a:p>
          <a:p>
            <a:pPr lvl="1"/>
            <a:r>
              <a:rPr lang="en-US" dirty="0"/>
              <a:t>.cs (like </a:t>
            </a:r>
            <a:r>
              <a:rPr lang="en-US" b="1" dirty="0" err="1"/>
              <a:t>mstatus.XS</a:t>
            </a:r>
            <a:r>
              <a:rPr lang="en-US" dirty="0"/>
              <a:t>):  0:off 1:initial 2:clean 3:dirty</a:t>
            </a:r>
          </a:p>
          <a:p>
            <a:r>
              <a:rPr lang="en-US" b="1" dirty="0"/>
              <a:t>cf_{</a:t>
            </a:r>
            <a:r>
              <a:rPr lang="en-US" b="1" dirty="0" err="1"/>
              <a:t>read,write</a:t>
            </a:r>
            <a:r>
              <a:rPr lang="en-US" b="1" dirty="0"/>
              <a:t>}_state</a:t>
            </a:r>
            <a:r>
              <a:rPr lang="en-US" dirty="0"/>
              <a:t> to save/restore raw state context data</a:t>
            </a:r>
          </a:p>
          <a:p>
            <a:endParaRPr lang="en-US" dirty="0"/>
          </a:p>
          <a:p>
            <a:endParaRPr lang="en-US" dirty="0"/>
          </a:p>
        </p:txBody>
      </p:sp>
      <p:sp>
        <p:nvSpPr>
          <p:cNvPr id="4" name="Date Placeholder 3">
            <a:extLst>
              <a:ext uri="{FF2B5EF4-FFF2-40B4-BE49-F238E27FC236}">
                <a16:creationId xmlns:a16="http://schemas.microsoft.com/office/drawing/2014/main" id="{1ACD690D-0109-1DFC-6070-9BEA5F846961}"/>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305AB73E-5B9C-CF45-B41E-CAF621CB65BE}"/>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06073870-49EB-7287-D1E9-005BCE312974}"/>
              </a:ext>
            </a:extLst>
          </p:cNvPr>
          <p:cNvSpPr>
            <a:spLocks noGrp="1"/>
          </p:cNvSpPr>
          <p:nvPr>
            <p:ph type="sldNum" sz="quarter" idx="12"/>
          </p:nvPr>
        </p:nvSpPr>
        <p:spPr/>
        <p:txBody>
          <a:bodyPr/>
          <a:lstStyle/>
          <a:p>
            <a:fld id="{0F4AB399-865D-4BE1-9079-4962ECA64CB8}" type="slidenum">
              <a:rPr lang="en-US" smtClean="0"/>
              <a:t>32</a:t>
            </a:fld>
            <a:endParaRPr lang="en-US"/>
          </a:p>
        </p:txBody>
      </p:sp>
      <p:pic>
        <p:nvPicPr>
          <p:cNvPr id="12" name="Picture 11">
            <a:extLst>
              <a:ext uri="{FF2B5EF4-FFF2-40B4-BE49-F238E27FC236}">
                <a16:creationId xmlns:a16="http://schemas.microsoft.com/office/drawing/2014/main" id="{E125D9D5-202C-08E1-21C8-08D202BB7DA8}"/>
              </a:ext>
            </a:extLst>
          </p:cNvPr>
          <p:cNvPicPr>
            <a:picLocks noChangeAspect="1"/>
          </p:cNvPicPr>
          <p:nvPr/>
        </p:nvPicPr>
        <p:blipFill>
          <a:blip r:embed="rId3"/>
          <a:stretch>
            <a:fillRect/>
          </a:stretch>
        </p:blipFill>
        <p:spPr>
          <a:xfrm>
            <a:off x="1097331" y="4547446"/>
            <a:ext cx="8286811" cy="585792"/>
          </a:xfrm>
          <a:prstGeom prst="rect">
            <a:avLst/>
          </a:prstGeom>
        </p:spPr>
      </p:pic>
      <p:pic>
        <p:nvPicPr>
          <p:cNvPr id="9" name="Picture 8">
            <a:extLst>
              <a:ext uri="{FF2B5EF4-FFF2-40B4-BE49-F238E27FC236}">
                <a16:creationId xmlns:a16="http://schemas.microsoft.com/office/drawing/2014/main" id="{90069C26-F6F8-9FC1-3EB4-B54DBF1CF566}"/>
              </a:ext>
            </a:extLst>
          </p:cNvPr>
          <p:cNvPicPr>
            <a:picLocks noChangeAspect="1"/>
          </p:cNvPicPr>
          <p:nvPr/>
        </p:nvPicPr>
        <p:blipFill>
          <a:blip r:embed="rId4"/>
          <a:stretch>
            <a:fillRect/>
          </a:stretch>
        </p:blipFill>
        <p:spPr>
          <a:xfrm>
            <a:off x="941224" y="1541882"/>
            <a:ext cx="8889773" cy="1847703"/>
          </a:xfrm>
          <a:prstGeom prst="rect">
            <a:avLst/>
          </a:prstGeom>
        </p:spPr>
      </p:pic>
    </p:spTree>
    <p:extLst>
      <p:ext uri="{BB962C8B-B14F-4D97-AF65-F5344CB8AC3E}">
        <p14:creationId xmlns:p14="http://schemas.microsoft.com/office/powerpoint/2010/main" val="315309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5D74-0299-5922-EA18-B27046A4B49F}"/>
              </a:ext>
            </a:extLst>
          </p:cNvPr>
          <p:cNvSpPr>
            <a:spLocks noGrp="1"/>
          </p:cNvSpPr>
          <p:nvPr>
            <p:ph type="title"/>
          </p:nvPr>
        </p:nvSpPr>
        <p:spPr>
          <a:xfrm>
            <a:off x="624469" y="1709738"/>
            <a:ext cx="11567532" cy="2852737"/>
          </a:xfrm>
        </p:spPr>
        <p:txBody>
          <a:bodyPr>
            <a:normAutofit/>
          </a:bodyPr>
          <a:lstStyle/>
          <a:p>
            <a:r>
              <a:rPr lang="en-US" sz="4000" dirty="0"/>
              <a:t>Composable Extension Unit Logic Interface (CXU-LI) </a:t>
            </a:r>
            <a:r>
              <a:rPr lang="en-US" sz="3200" i="1" dirty="0"/>
              <a:t>(§3)</a:t>
            </a:r>
            <a:endParaRPr lang="en-US" sz="4800" dirty="0"/>
          </a:p>
        </p:txBody>
      </p:sp>
      <p:sp>
        <p:nvSpPr>
          <p:cNvPr id="3" name="Text Placeholder 2">
            <a:extLst>
              <a:ext uri="{FF2B5EF4-FFF2-40B4-BE49-F238E27FC236}">
                <a16:creationId xmlns:a16="http://schemas.microsoft.com/office/drawing/2014/main" id="{6ED35CAE-16F7-81E4-1140-DA211348036C}"/>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1E4177D4-F575-74BB-DF20-E109640F704B}"/>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67794E63-39F2-9823-E3A1-582B4E1ECE81}"/>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A534C93A-5BAE-11C7-E2BD-BF738AF4AD4C}"/>
              </a:ext>
            </a:extLst>
          </p:cNvPr>
          <p:cNvSpPr>
            <a:spLocks noGrp="1"/>
          </p:cNvSpPr>
          <p:nvPr>
            <p:ph type="sldNum" sz="quarter" idx="12"/>
          </p:nvPr>
        </p:nvSpPr>
        <p:spPr/>
        <p:txBody>
          <a:bodyPr/>
          <a:lstStyle/>
          <a:p>
            <a:fld id="{0F4AB399-865D-4BE1-9079-4962ECA64CB8}" type="slidenum">
              <a:rPr lang="en-US" smtClean="0"/>
              <a:t>33</a:t>
            </a:fld>
            <a:endParaRPr lang="en-US"/>
          </a:p>
        </p:txBody>
      </p:sp>
    </p:spTree>
    <p:extLst>
      <p:ext uri="{BB962C8B-B14F-4D97-AF65-F5344CB8AC3E}">
        <p14:creationId xmlns:p14="http://schemas.microsoft.com/office/powerpoint/2010/main" val="161063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9462-4D12-3F07-D85C-BF7763B5AFA4}"/>
              </a:ext>
            </a:extLst>
          </p:cNvPr>
          <p:cNvSpPr>
            <a:spLocks noGrp="1"/>
          </p:cNvSpPr>
          <p:nvPr>
            <p:ph type="title"/>
          </p:nvPr>
        </p:nvSpPr>
        <p:spPr/>
        <p:txBody>
          <a:bodyPr/>
          <a:lstStyle/>
          <a:p>
            <a:r>
              <a:rPr lang="en-US" dirty="0"/>
              <a:t>CXU-LI objectives </a:t>
            </a:r>
            <a:r>
              <a:rPr lang="en-US" dirty="0">
                <a:sym typeface="Wingdings" panose="05000000000000000000" pitchFamily="2" charset="2"/>
              </a:rPr>
              <a:t> design rationale</a:t>
            </a:r>
            <a:endParaRPr lang="en-US" dirty="0"/>
          </a:p>
        </p:txBody>
      </p:sp>
      <p:sp>
        <p:nvSpPr>
          <p:cNvPr id="3" name="Content Placeholder 2">
            <a:extLst>
              <a:ext uri="{FF2B5EF4-FFF2-40B4-BE49-F238E27FC236}">
                <a16:creationId xmlns:a16="http://schemas.microsoft.com/office/drawing/2014/main" id="{04E69D41-669B-E1F2-FFAF-B187439E696C}"/>
              </a:ext>
            </a:extLst>
          </p:cNvPr>
          <p:cNvSpPr>
            <a:spLocks noGrp="1"/>
          </p:cNvSpPr>
          <p:nvPr>
            <p:ph idx="1"/>
          </p:nvPr>
        </p:nvSpPr>
        <p:spPr>
          <a:xfrm>
            <a:off x="838200" y="1825625"/>
            <a:ext cx="11127908" cy="4351338"/>
          </a:xfrm>
        </p:spPr>
        <p:txBody>
          <a:bodyPr/>
          <a:lstStyle/>
          <a:p>
            <a:r>
              <a:rPr lang="en-US" dirty="0"/>
              <a:t>Modular, platform neutral, composable extensions’ implementations</a:t>
            </a:r>
          </a:p>
          <a:p>
            <a:r>
              <a:rPr lang="en-US" dirty="0"/>
              <a:t>Compose </a:t>
            </a:r>
            <a:r>
              <a:rPr lang="en-US" dirty="0" err="1"/>
              <a:t>CPUs+CXUs</a:t>
            </a:r>
            <a:r>
              <a:rPr lang="en-US" dirty="0"/>
              <a:t> without changing CPU+CXU RTL</a:t>
            </a:r>
          </a:p>
          <a:p>
            <a:r>
              <a:rPr lang="en-US" dirty="0"/>
              <a:t>Handle diverse CPUs (pipelines) and CXUs</a:t>
            </a:r>
          </a:p>
          <a:p>
            <a:r>
              <a:rPr lang="en-US" dirty="0"/>
              <a:t>LUT frugal</a:t>
            </a:r>
          </a:p>
          <a:p>
            <a:r>
              <a:rPr lang="en-US" dirty="0"/>
              <a:t>Promote uniform signaling, naming, configuration, validation, metadata</a:t>
            </a:r>
          </a:p>
        </p:txBody>
      </p:sp>
      <p:sp>
        <p:nvSpPr>
          <p:cNvPr id="4" name="Date Placeholder 3">
            <a:extLst>
              <a:ext uri="{FF2B5EF4-FFF2-40B4-BE49-F238E27FC236}">
                <a16:creationId xmlns:a16="http://schemas.microsoft.com/office/drawing/2014/main" id="{A3C36EBB-4DF0-E127-CEE1-BF0B97CBE7F9}"/>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6862F4FF-7976-AB26-9643-E0CE7F087492}"/>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CCE0663E-58E0-6113-8433-83DD347D9CC5}"/>
              </a:ext>
            </a:extLst>
          </p:cNvPr>
          <p:cNvSpPr>
            <a:spLocks noGrp="1"/>
          </p:cNvSpPr>
          <p:nvPr>
            <p:ph type="sldNum" sz="quarter" idx="12"/>
          </p:nvPr>
        </p:nvSpPr>
        <p:spPr/>
        <p:txBody>
          <a:bodyPr/>
          <a:lstStyle/>
          <a:p>
            <a:fld id="{0F4AB399-865D-4BE1-9079-4962ECA64CB8}" type="slidenum">
              <a:rPr lang="en-US" smtClean="0"/>
              <a:t>34</a:t>
            </a:fld>
            <a:endParaRPr lang="en-US"/>
          </a:p>
        </p:txBody>
      </p:sp>
    </p:spTree>
    <p:extLst>
      <p:ext uri="{BB962C8B-B14F-4D97-AF65-F5344CB8AC3E}">
        <p14:creationId xmlns:p14="http://schemas.microsoft.com/office/powerpoint/2010/main" val="286844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8C151-6805-7EEF-7E06-A9527E5D9E46}"/>
              </a:ext>
            </a:extLst>
          </p:cNvPr>
          <p:cNvSpPr>
            <a:spLocks noGrp="1"/>
          </p:cNvSpPr>
          <p:nvPr>
            <p:ph type="title"/>
          </p:nvPr>
        </p:nvSpPr>
        <p:spPr/>
        <p:txBody>
          <a:bodyPr/>
          <a:lstStyle/>
          <a:p>
            <a:r>
              <a:rPr lang="en-US" dirty="0"/>
              <a:t>Zen of CXUs</a:t>
            </a:r>
          </a:p>
        </p:txBody>
      </p:sp>
      <p:sp>
        <p:nvSpPr>
          <p:cNvPr id="3" name="Content Placeholder 2">
            <a:extLst>
              <a:ext uri="{FF2B5EF4-FFF2-40B4-BE49-F238E27FC236}">
                <a16:creationId xmlns:a16="http://schemas.microsoft.com/office/drawing/2014/main" id="{AD6E7199-C91A-E521-B800-5AE94597CDB8}"/>
              </a:ext>
            </a:extLst>
          </p:cNvPr>
          <p:cNvSpPr>
            <a:spLocks noGrp="1"/>
          </p:cNvSpPr>
          <p:nvPr>
            <p:ph idx="1"/>
          </p:nvPr>
        </p:nvSpPr>
        <p:spPr>
          <a:xfrm>
            <a:off x="838199" y="1825625"/>
            <a:ext cx="11353801" cy="4779406"/>
          </a:xfrm>
        </p:spPr>
        <p:txBody>
          <a:bodyPr>
            <a:normAutofit/>
          </a:bodyPr>
          <a:lstStyle/>
          <a:p>
            <a:r>
              <a:rPr lang="en-US" dirty="0"/>
              <a:t>A CXU implements one (or more) composable extensions</a:t>
            </a:r>
          </a:p>
          <a:p>
            <a:r>
              <a:rPr lang="en-US" dirty="0"/>
              <a:t>CPU </a:t>
            </a:r>
            <a:r>
              <a:rPr lang="en-US" sz="2400" dirty="0">
                <a:latin typeface="Consolas" panose="020B0609020204030204" pitchFamily="49" charset="0"/>
              </a:rPr>
              <a:t>custom-*</a:t>
            </a:r>
            <a:r>
              <a:rPr lang="en-US" baseline="30000" dirty="0"/>
              <a:t>+</a:t>
            </a:r>
            <a:r>
              <a:rPr lang="en-US" dirty="0"/>
              <a:t> </a:t>
            </a:r>
            <a:r>
              <a:rPr lang="en-US" dirty="0">
                <a:sym typeface="Wingdings" panose="05000000000000000000" pitchFamily="2" charset="2"/>
              </a:rPr>
              <a:t> </a:t>
            </a:r>
            <a:r>
              <a:rPr lang="en-US" dirty="0"/>
              <a:t>CXU requests </a:t>
            </a:r>
            <a:r>
              <a:rPr lang="en-US" dirty="0">
                <a:sym typeface="Wingdings" panose="05000000000000000000" pitchFamily="2" charset="2"/>
              </a:rPr>
              <a:t> CXU  </a:t>
            </a:r>
            <a:r>
              <a:rPr lang="en-US" dirty="0"/>
              <a:t>CXU responses </a:t>
            </a:r>
            <a:r>
              <a:rPr lang="en-US" dirty="0">
                <a:sym typeface="Wingdings" panose="05000000000000000000" pitchFamily="2" charset="2"/>
              </a:rPr>
              <a:t> CPU</a:t>
            </a:r>
            <a:endParaRPr lang="en-US" dirty="0"/>
          </a:p>
          <a:p>
            <a:r>
              <a:rPr lang="en-US" dirty="0"/>
              <a:t>Configurable width, latency, state, … – described in metadata</a:t>
            </a:r>
          </a:p>
          <a:p>
            <a:r>
              <a:rPr lang="en-US" dirty="0"/>
              <a:t>CXU Logic Interface feature levels</a:t>
            </a:r>
          </a:p>
          <a:p>
            <a:pPr lvl="1"/>
            <a:r>
              <a:rPr lang="en-US" dirty="0"/>
              <a:t>0: combinational; 1: fixed latency; 2: variable latency; 3: reordering</a:t>
            </a:r>
          </a:p>
          <a:p>
            <a:pPr lvl="1"/>
            <a:r>
              <a:rPr lang="en-US" dirty="0"/>
              <a:t>Each CXU and CPU speaks a specific CXU-LI level</a:t>
            </a:r>
          </a:p>
          <a:p>
            <a:r>
              <a:rPr lang="en-US" dirty="0"/>
              <a:t>Composition: CPUs </a:t>
            </a:r>
            <a:r>
              <a:rPr lang="en-US" dirty="0">
                <a:sym typeface="Wingdings" panose="05000000000000000000" pitchFamily="2" charset="2"/>
              </a:rPr>
              <a:t> switches &amp; adapters</a:t>
            </a:r>
            <a:r>
              <a:rPr lang="en-US" dirty="0"/>
              <a:t> </a:t>
            </a:r>
            <a:r>
              <a:rPr lang="en-US" dirty="0">
                <a:sym typeface="Wingdings" panose="05000000000000000000" pitchFamily="2" charset="2"/>
              </a:rPr>
              <a:t> CXUs</a:t>
            </a:r>
            <a:endParaRPr lang="en-US" dirty="0"/>
          </a:p>
        </p:txBody>
      </p:sp>
      <p:sp>
        <p:nvSpPr>
          <p:cNvPr id="4" name="Date Placeholder 3">
            <a:extLst>
              <a:ext uri="{FF2B5EF4-FFF2-40B4-BE49-F238E27FC236}">
                <a16:creationId xmlns:a16="http://schemas.microsoft.com/office/drawing/2014/main" id="{77FD60E7-B061-9708-0207-95E899529C9A}"/>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041EE023-7645-303B-14B9-6B1FB2E46A72}"/>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57288C9A-D476-4A88-CB0C-C54DA8D0EDF2}"/>
              </a:ext>
            </a:extLst>
          </p:cNvPr>
          <p:cNvSpPr>
            <a:spLocks noGrp="1"/>
          </p:cNvSpPr>
          <p:nvPr>
            <p:ph type="sldNum" sz="quarter" idx="12"/>
          </p:nvPr>
        </p:nvSpPr>
        <p:spPr/>
        <p:txBody>
          <a:bodyPr/>
          <a:lstStyle/>
          <a:p>
            <a:fld id="{0F4AB399-865D-4BE1-9079-4962ECA64CB8}" type="slidenum">
              <a:rPr lang="en-US" smtClean="0"/>
              <a:t>35</a:t>
            </a:fld>
            <a:endParaRPr lang="en-US"/>
          </a:p>
        </p:txBody>
      </p:sp>
    </p:spTree>
    <p:extLst>
      <p:ext uri="{BB962C8B-B14F-4D97-AF65-F5344CB8AC3E}">
        <p14:creationId xmlns:p14="http://schemas.microsoft.com/office/powerpoint/2010/main" val="1312994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2441-0665-D355-5E99-408D8CB8CDC9}"/>
              </a:ext>
            </a:extLst>
          </p:cNvPr>
          <p:cNvSpPr>
            <a:spLocks noGrp="1"/>
          </p:cNvSpPr>
          <p:nvPr>
            <p:ph type="title"/>
          </p:nvPr>
        </p:nvSpPr>
        <p:spPr/>
        <p:txBody>
          <a:bodyPr/>
          <a:lstStyle/>
          <a:p>
            <a:r>
              <a:rPr lang="en-US" dirty="0"/>
              <a:t>CXU-LI feature levels </a:t>
            </a:r>
            <a:r>
              <a:rPr lang="en-US" sz="3200" i="1" dirty="0"/>
              <a:t>(§3.3)</a:t>
            </a:r>
            <a:endParaRPr lang="en-US" dirty="0"/>
          </a:p>
        </p:txBody>
      </p:sp>
      <p:sp>
        <p:nvSpPr>
          <p:cNvPr id="3" name="Content Placeholder 2">
            <a:extLst>
              <a:ext uri="{FF2B5EF4-FFF2-40B4-BE49-F238E27FC236}">
                <a16:creationId xmlns:a16="http://schemas.microsoft.com/office/drawing/2014/main" id="{FF2A3830-4814-A18F-21E2-D433A1C7E456}"/>
              </a:ext>
            </a:extLst>
          </p:cNvPr>
          <p:cNvSpPr>
            <a:spLocks noGrp="1"/>
          </p:cNvSpPr>
          <p:nvPr>
            <p:ph idx="1"/>
          </p:nvPr>
        </p:nvSpPr>
        <p:spPr>
          <a:xfrm>
            <a:off x="838199" y="1825625"/>
            <a:ext cx="11313073" cy="4351338"/>
          </a:xfrm>
        </p:spPr>
        <p:txBody>
          <a:bodyPr/>
          <a:lstStyle/>
          <a:p>
            <a:r>
              <a:rPr lang="en-US" dirty="0"/>
              <a:t>Keep simple use cases simple and frugal, make complex use cases possible</a:t>
            </a:r>
          </a:p>
          <a:p>
            <a:r>
              <a:rPr lang="en-US" dirty="0"/>
              <a:t>Accommodate simple or complex CPUs, simple or complex extension</a:t>
            </a:r>
          </a:p>
          <a:p>
            <a:endParaRPr lang="en-US" dirty="0"/>
          </a:p>
        </p:txBody>
      </p:sp>
      <p:sp>
        <p:nvSpPr>
          <p:cNvPr id="4" name="Date Placeholder 3">
            <a:extLst>
              <a:ext uri="{FF2B5EF4-FFF2-40B4-BE49-F238E27FC236}">
                <a16:creationId xmlns:a16="http://schemas.microsoft.com/office/drawing/2014/main" id="{C926456B-6F4D-54FA-8203-07B97EB05A82}"/>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D1D41066-763A-057D-3F22-045840245E26}"/>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CAEB25D6-A5FA-85D7-4D15-586A64C4F6D8}"/>
              </a:ext>
            </a:extLst>
          </p:cNvPr>
          <p:cNvSpPr>
            <a:spLocks noGrp="1"/>
          </p:cNvSpPr>
          <p:nvPr>
            <p:ph type="sldNum" sz="quarter" idx="12"/>
          </p:nvPr>
        </p:nvSpPr>
        <p:spPr/>
        <p:txBody>
          <a:bodyPr/>
          <a:lstStyle/>
          <a:p>
            <a:fld id="{0F4AB399-865D-4BE1-9079-4962ECA64CB8}" type="slidenum">
              <a:rPr lang="en-US" smtClean="0"/>
              <a:t>36</a:t>
            </a:fld>
            <a:endParaRPr lang="en-US"/>
          </a:p>
        </p:txBody>
      </p:sp>
      <p:pic>
        <p:nvPicPr>
          <p:cNvPr id="7" name="Picture 6">
            <a:extLst>
              <a:ext uri="{FF2B5EF4-FFF2-40B4-BE49-F238E27FC236}">
                <a16:creationId xmlns:a16="http://schemas.microsoft.com/office/drawing/2014/main" id="{7AB173A1-87B5-198A-DEF8-69DDA14B48FC}"/>
              </a:ext>
            </a:extLst>
          </p:cNvPr>
          <p:cNvPicPr>
            <a:picLocks noChangeAspect="1"/>
          </p:cNvPicPr>
          <p:nvPr/>
        </p:nvPicPr>
        <p:blipFill>
          <a:blip r:embed="rId3"/>
          <a:stretch>
            <a:fillRect/>
          </a:stretch>
        </p:blipFill>
        <p:spPr>
          <a:xfrm>
            <a:off x="667170" y="3445919"/>
            <a:ext cx="10930539" cy="1986793"/>
          </a:xfrm>
          <a:prstGeom prst="rect">
            <a:avLst/>
          </a:prstGeom>
        </p:spPr>
      </p:pic>
    </p:spTree>
    <p:extLst>
      <p:ext uri="{BB962C8B-B14F-4D97-AF65-F5344CB8AC3E}">
        <p14:creationId xmlns:p14="http://schemas.microsoft.com/office/powerpoint/2010/main" val="1934822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D2D26-8040-EAB0-C2E3-1F983DE948C1}"/>
              </a:ext>
            </a:extLst>
          </p:cNvPr>
          <p:cNvSpPr>
            <a:spLocks noGrp="1"/>
          </p:cNvSpPr>
          <p:nvPr>
            <p:ph idx="1"/>
          </p:nvPr>
        </p:nvSpPr>
        <p:spPr>
          <a:xfrm>
            <a:off x="838200" y="1508125"/>
            <a:ext cx="11160399" cy="5349875"/>
          </a:xfrm>
        </p:spPr>
        <p:txBody>
          <a:bodyPr>
            <a:normAutofit lnSpcReduction="10000"/>
          </a:bodyPr>
          <a:lstStyle/>
          <a:p>
            <a:r>
              <a:rPr lang="en-US" dirty="0"/>
              <a:t>CPUs </a:t>
            </a:r>
            <a:r>
              <a:rPr lang="en-US" dirty="0">
                <a:sym typeface="Wingdings" panose="05000000000000000000" pitchFamily="2" charset="2"/>
              </a:rPr>
              <a:t> switches &amp; adapters</a:t>
            </a:r>
            <a:r>
              <a:rPr lang="en-US" dirty="0"/>
              <a:t> </a:t>
            </a:r>
            <a:r>
              <a:rPr lang="en-US" dirty="0">
                <a:sym typeface="Wingdings" panose="05000000000000000000" pitchFamily="2" charset="2"/>
              </a:rPr>
              <a:t> CXUs</a:t>
            </a:r>
            <a:endParaRPr lang="en-US" dirty="0"/>
          </a:p>
          <a:p>
            <a:r>
              <a:rPr lang="en-US" dirty="0"/>
              <a:t>Powered by CPU &amp; CXU packages’ metadata</a:t>
            </a:r>
          </a:p>
          <a:p>
            <a:r>
              <a:rPr lang="en-US" dirty="0"/>
              <a:t>CPUs </a:t>
            </a:r>
            <a:r>
              <a:rPr lang="en-US" i="1" dirty="0"/>
              <a:t>and CXUs </a:t>
            </a:r>
            <a:r>
              <a:rPr lang="en-US" dirty="0"/>
              <a:t>can request CXUs; CXUs form a DAG</a:t>
            </a:r>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a:t>CXUs composition = configuration constraint satisfaction, else infeasible</a:t>
            </a:r>
          </a:p>
          <a:p>
            <a:pPr lvl="1"/>
            <a:r>
              <a:rPr lang="en-US" i="1" dirty="0"/>
              <a:t>E.g.: </a:t>
            </a:r>
            <a:r>
              <a:rPr lang="en-US" dirty="0"/>
              <a:t>CXU-L1 CPUs + CXUs: find a feasible system-wide CXU_LATENCY</a:t>
            </a:r>
          </a:p>
          <a:p>
            <a:endParaRPr lang="en-US" dirty="0"/>
          </a:p>
        </p:txBody>
      </p:sp>
      <p:sp>
        <p:nvSpPr>
          <p:cNvPr id="2" name="Title 1">
            <a:extLst>
              <a:ext uri="{FF2B5EF4-FFF2-40B4-BE49-F238E27FC236}">
                <a16:creationId xmlns:a16="http://schemas.microsoft.com/office/drawing/2014/main" id="{91F4405C-49DE-42BF-2524-56FE82F2D487}"/>
              </a:ext>
            </a:extLst>
          </p:cNvPr>
          <p:cNvSpPr>
            <a:spLocks noGrp="1"/>
          </p:cNvSpPr>
          <p:nvPr>
            <p:ph type="title"/>
          </p:nvPr>
        </p:nvSpPr>
        <p:spPr/>
        <p:txBody>
          <a:bodyPr/>
          <a:lstStyle/>
          <a:p>
            <a:r>
              <a:rPr lang="en-US" dirty="0"/>
              <a:t>CPUs × CXUs composition</a:t>
            </a:r>
            <a:r>
              <a:rPr lang="en-US" sz="3200" dirty="0"/>
              <a:t> </a:t>
            </a:r>
            <a:r>
              <a:rPr lang="en-US" sz="3200" i="1" dirty="0"/>
              <a:t>(§3.2)</a:t>
            </a:r>
            <a:endParaRPr lang="en-US" dirty="0"/>
          </a:p>
        </p:txBody>
      </p:sp>
      <p:sp>
        <p:nvSpPr>
          <p:cNvPr id="4" name="Date Placeholder 3">
            <a:extLst>
              <a:ext uri="{FF2B5EF4-FFF2-40B4-BE49-F238E27FC236}">
                <a16:creationId xmlns:a16="http://schemas.microsoft.com/office/drawing/2014/main" id="{57FC6509-C41C-C385-D338-1D2F8D1B0182}"/>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D9C705F8-4F7B-471B-50B7-09174403FC7D}"/>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21FE2495-2FE6-D60A-3818-242965AC8558}"/>
              </a:ext>
            </a:extLst>
          </p:cNvPr>
          <p:cNvSpPr>
            <a:spLocks noGrp="1"/>
          </p:cNvSpPr>
          <p:nvPr>
            <p:ph type="sldNum" sz="quarter" idx="12"/>
          </p:nvPr>
        </p:nvSpPr>
        <p:spPr/>
        <p:txBody>
          <a:bodyPr/>
          <a:lstStyle/>
          <a:p>
            <a:fld id="{0F4AB399-865D-4BE1-9079-4962ECA64CB8}" type="slidenum">
              <a:rPr lang="en-US" smtClean="0"/>
              <a:t>37</a:t>
            </a:fld>
            <a:endParaRPr lang="en-US"/>
          </a:p>
        </p:txBody>
      </p:sp>
      <p:sp>
        <p:nvSpPr>
          <p:cNvPr id="12" name="Rectangle 11">
            <a:extLst>
              <a:ext uri="{FF2B5EF4-FFF2-40B4-BE49-F238E27FC236}">
                <a16:creationId xmlns:a16="http://schemas.microsoft.com/office/drawing/2014/main" id="{8795064C-7649-8695-2C10-A356D3E4CDAE}"/>
              </a:ext>
            </a:extLst>
          </p:cNvPr>
          <p:cNvSpPr/>
          <p:nvPr/>
        </p:nvSpPr>
        <p:spPr>
          <a:xfrm>
            <a:off x="3800717" y="2922739"/>
            <a:ext cx="914400" cy="2133583"/>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Switch</a:t>
            </a:r>
          </a:p>
        </p:txBody>
      </p:sp>
      <p:sp>
        <p:nvSpPr>
          <p:cNvPr id="13" name="Rectangle 12">
            <a:extLst>
              <a:ext uri="{FF2B5EF4-FFF2-40B4-BE49-F238E27FC236}">
                <a16:creationId xmlns:a16="http://schemas.microsoft.com/office/drawing/2014/main" id="{4228F2EE-9449-4F02-B9DF-851F9D32E842}"/>
              </a:ext>
            </a:extLst>
          </p:cNvPr>
          <p:cNvSpPr/>
          <p:nvPr/>
        </p:nvSpPr>
        <p:spPr>
          <a:xfrm>
            <a:off x="6543917" y="3392631"/>
            <a:ext cx="914400" cy="761997"/>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Switch</a:t>
            </a:r>
          </a:p>
        </p:txBody>
      </p:sp>
      <p:sp>
        <p:nvSpPr>
          <p:cNvPr id="15" name="Rectangle 14">
            <a:extLst>
              <a:ext uri="{FF2B5EF4-FFF2-40B4-BE49-F238E27FC236}">
                <a16:creationId xmlns:a16="http://schemas.microsoft.com/office/drawing/2014/main" id="{107ED883-39DD-0C14-B87A-C362A6F9C4D9}"/>
              </a:ext>
            </a:extLst>
          </p:cNvPr>
          <p:cNvSpPr/>
          <p:nvPr/>
        </p:nvSpPr>
        <p:spPr>
          <a:xfrm>
            <a:off x="5172317" y="4294329"/>
            <a:ext cx="914400" cy="3048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Cvt12</a:t>
            </a:r>
            <a:endParaRPr lang="en-US" sz="1600" baseline="-25000" dirty="0"/>
          </a:p>
        </p:txBody>
      </p:sp>
      <p:cxnSp>
        <p:nvCxnSpPr>
          <p:cNvPr id="19" name="Straight Arrow Connector 18">
            <a:extLst>
              <a:ext uri="{FF2B5EF4-FFF2-40B4-BE49-F238E27FC236}">
                <a16:creationId xmlns:a16="http://schemas.microsoft.com/office/drawing/2014/main" id="{C923DB9F-3FB6-7E59-0DE9-CB8037ACB852}"/>
              </a:ext>
            </a:extLst>
          </p:cNvPr>
          <p:cNvCxnSpPr>
            <a:cxnSpLocks/>
          </p:cNvCxnSpPr>
          <p:nvPr/>
        </p:nvCxnSpPr>
        <p:spPr>
          <a:xfrm>
            <a:off x="4715117" y="3532331"/>
            <a:ext cx="18288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AB14ACC-7200-B94F-066B-82308B245A1B}"/>
              </a:ext>
            </a:extLst>
          </p:cNvPr>
          <p:cNvCxnSpPr/>
          <p:nvPr/>
        </p:nvCxnSpPr>
        <p:spPr>
          <a:xfrm>
            <a:off x="4715117" y="4446731"/>
            <a:ext cx="457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E2FC6A14-8ECB-5CBB-F2C3-3E551C455F42}"/>
              </a:ext>
            </a:extLst>
          </p:cNvPr>
          <p:cNvSpPr/>
          <p:nvPr/>
        </p:nvSpPr>
        <p:spPr>
          <a:xfrm>
            <a:off x="3800717" y="5299223"/>
            <a:ext cx="914400" cy="304800"/>
          </a:xfrm>
          <a:prstGeom prst="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i="1" dirty="0"/>
              <a:t>Requester</a:t>
            </a:r>
          </a:p>
        </p:txBody>
      </p:sp>
      <p:cxnSp>
        <p:nvCxnSpPr>
          <p:cNvPr id="24" name="Straight Arrow Connector 23">
            <a:extLst>
              <a:ext uri="{FF2B5EF4-FFF2-40B4-BE49-F238E27FC236}">
                <a16:creationId xmlns:a16="http://schemas.microsoft.com/office/drawing/2014/main" id="{7B1A2C30-7F1A-853E-8720-0154FA83E15D}"/>
              </a:ext>
            </a:extLst>
          </p:cNvPr>
          <p:cNvCxnSpPr>
            <a:cxnSpLocks/>
            <a:stCxn id="23" idx="3"/>
          </p:cNvCxnSpPr>
          <p:nvPr/>
        </p:nvCxnSpPr>
        <p:spPr>
          <a:xfrm>
            <a:off x="4715117" y="5451623"/>
            <a:ext cx="457200" cy="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5F1CB284-FD8B-A81E-B59A-494B0C1D6CAE}"/>
              </a:ext>
            </a:extLst>
          </p:cNvPr>
          <p:cNvSpPr/>
          <p:nvPr/>
        </p:nvSpPr>
        <p:spPr>
          <a:xfrm>
            <a:off x="5172317" y="5299218"/>
            <a:ext cx="1828802" cy="304801"/>
          </a:xfrm>
          <a:prstGeom prst="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i="1" dirty="0"/>
              <a:t>Responder</a:t>
            </a:r>
            <a:r>
              <a:rPr lang="en-US" sz="1200" i="1" dirty="0"/>
              <a:t> &lt;contexts&gt; </a:t>
            </a:r>
            <a:endParaRPr lang="en-US" sz="1400" i="1" dirty="0"/>
          </a:p>
        </p:txBody>
      </p:sp>
      <p:grpSp>
        <p:nvGrpSpPr>
          <p:cNvPr id="34" name="Group 33">
            <a:extLst>
              <a:ext uri="{FF2B5EF4-FFF2-40B4-BE49-F238E27FC236}">
                <a16:creationId xmlns:a16="http://schemas.microsoft.com/office/drawing/2014/main" id="{234EEFA6-D38A-BFF4-DA3E-14ECC1267D6C}"/>
              </a:ext>
            </a:extLst>
          </p:cNvPr>
          <p:cNvGrpSpPr/>
          <p:nvPr/>
        </p:nvGrpSpPr>
        <p:grpSpPr>
          <a:xfrm>
            <a:off x="2429117" y="2920622"/>
            <a:ext cx="6400800" cy="2142056"/>
            <a:chOff x="2429117" y="2749168"/>
            <a:chExt cx="6400800" cy="2142056"/>
          </a:xfrm>
        </p:grpSpPr>
        <p:sp>
          <p:nvSpPr>
            <p:cNvPr id="10" name="Rectangle 9">
              <a:extLst>
                <a:ext uri="{FF2B5EF4-FFF2-40B4-BE49-F238E27FC236}">
                  <a16:creationId xmlns:a16="http://schemas.microsoft.com/office/drawing/2014/main" id="{974134F4-76A8-1054-E98B-452CBC139B1D}"/>
                </a:ext>
              </a:extLst>
            </p:cNvPr>
            <p:cNvSpPr/>
            <p:nvPr/>
          </p:nvSpPr>
          <p:spPr>
            <a:xfrm>
              <a:off x="2429117" y="3284685"/>
              <a:ext cx="914400" cy="457192"/>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CPU</a:t>
              </a:r>
              <a:r>
                <a:rPr lang="en-US" baseline="-25000" dirty="0"/>
                <a:t>0</a:t>
              </a:r>
              <a:r>
                <a:rPr lang="en-US" sz="1200" dirty="0"/>
                <a:t> &lt;2&gt;</a:t>
              </a:r>
              <a:endParaRPr lang="en-US" dirty="0"/>
            </a:p>
          </p:txBody>
        </p:sp>
        <p:sp>
          <p:nvSpPr>
            <p:cNvPr id="11" name="Rectangle 10">
              <a:extLst>
                <a:ext uri="{FF2B5EF4-FFF2-40B4-BE49-F238E27FC236}">
                  <a16:creationId xmlns:a16="http://schemas.microsoft.com/office/drawing/2014/main" id="{1B99B036-5122-38D1-8B7F-2EE8AFE1509F}"/>
                </a:ext>
              </a:extLst>
            </p:cNvPr>
            <p:cNvSpPr/>
            <p:nvPr/>
          </p:nvSpPr>
          <p:spPr>
            <a:xfrm>
              <a:off x="2429117" y="3894277"/>
              <a:ext cx="914400" cy="457192"/>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CPU</a:t>
              </a:r>
              <a:r>
                <a:rPr lang="en-US" baseline="-25000" dirty="0"/>
                <a:t>1 </a:t>
              </a:r>
              <a:r>
                <a:rPr lang="en-US" sz="1200" dirty="0"/>
                <a:t>&lt;2&gt;</a:t>
              </a:r>
              <a:endParaRPr lang="en-US" baseline="-25000" dirty="0"/>
            </a:p>
          </p:txBody>
        </p:sp>
        <p:sp>
          <p:nvSpPr>
            <p:cNvPr id="14" name="Rectangle 13">
              <a:extLst>
                <a:ext uri="{FF2B5EF4-FFF2-40B4-BE49-F238E27FC236}">
                  <a16:creationId xmlns:a16="http://schemas.microsoft.com/office/drawing/2014/main" id="{EA1B8976-AAD7-FB28-F3DC-45F1DF32D36C}"/>
                </a:ext>
              </a:extLst>
            </p:cNvPr>
            <p:cNvSpPr/>
            <p:nvPr/>
          </p:nvSpPr>
          <p:spPr>
            <a:xfrm>
              <a:off x="5172317" y="3652984"/>
              <a:ext cx="914400" cy="317495"/>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CXU</a:t>
              </a:r>
              <a:r>
                <a:rPr lang="en-US" baseline="-25000" dirty="0"/>
                <a:t>2</a:t>
              </a:r>
              <a:r>
                <a:rPr lang="en-US" sz="1200" dirty="0"/>
                <a:t> &lt;4&gt;</a:t>
              </a:r>
            </a:p>
          </p:txBody>
        </p:sp>
        <p:sp>
          <p:nvSpPr>
            <p:cNvPr id="16" name="Rectangle 15">
              <a:extLst>
                <a:ext uri="{FF2B5EF4-FFF2-40B4-BE49-F238E27FC236}">
                  <a16:creationId xmlns:a16="http://schemas.microsoft.com/office/drawing/2014/main" id="{0BC42624-2B6D-F08C-D17C-03D1146836EB}"/>
                </a:ext>
              </a:extLst>
            </p:cNvPr>
            <p:cNvSpPr/>
            <p:nvPr/>
          </p:nvSpPr>
          <p:spPr>
            <a:xfrm>
              <a:off x="6543917" y="4122875"/>
              <a:ext cx="914400" cy="3048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CXU</a:t>
              </a:r>
              <a:r>
                <a:rPr lang="en-US" baseline="-25000" dirty="0"/>
                <a:t>3</a:t>
              </a:r>
              <a:endParaRPr lang="en-US" dirty="0"/>
            </a:p>
          </p:txBody>
        </p:sp>
        <p:cxnSp>
          <p:nvCxnSpPr>
            <p:cNvPr id="17" name="Straight Arrow Connector 16">
              <a:extLst>
                <a:ext uri="{FF2B5EF4-FFF2-40B4-BE49-F238E27FC236}">
                  <a16:creationId xmlns:a16="http://schemas.microsoft.com/office/drawing/2014/main" id="{E85EF35F-012C-CA0B-715B-06E93E204EE3}"/>
                </a:ext>
              </a:extLst>
            </p:cNvPr>
            <p:cNvCxnSpPr/>
            <p:nvPr/>
          </p:nvCxnSpPr>
          <p:spPr>
            <a:xfrm>
              <a:off x="3343517" y="4122875"/>
              <a:ext cx="457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10CA294-56A4-5BD3-D43E-B673F1054D8A}"/>
                </a:ext>
              </a:extLst>
            </p:cNvPr>
            <p:cNvCxnSpPr/>
            <p:nvPr/>
          </p:nvCxnSpPr>
          <p:spPr>
            <a:xfrm>
              <a:off x="4715117" y="3818077"/>
              <a:ext cx="457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5986F3A-2021-E5A8-2370-E14093E1D21D}"/>
                </a:ext>
              </a:extLst>
            </p:cNvPr>
            <p:cNvCxnSpPr/>
            <p:nvPr/>
          </p:nvCxnSpPr>
          <p:spPr>
            <a:xfrm>
              <a:off x="6086717" y="4275277"/>
              <a:ext cx="457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A603D0F-3B3D-C27C-7C38-19C22982ED22}"/>
                </a:ext>
              </a:extLst>
            </p:cNvPr>
            <p:cNvCxnSpPr/>
            <p:nvPr/>
          </p:nvCxnSpPr>
          <p:spPr>
            <a:xfrm>
              <a:off x="6086717" y="3818077"/>
              <a:ext cx="457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1639B7EA-4D27-8421-25E5-99F05F63F551}"/>
                </a:ext>
              </a:extLst>
            </p:cNvPr>
            <p:cNvSpPr/>
            <p:nvPr/>
          </p:nvSpPr>
          <p:spPr>
            <a:xfrm>
              <a:off x="5172317" y="2749168"/>
              <a:ext cx="914400" cy="317495"/>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CXU</a:t>
              </a:r>
              <a:r>
                <a:rPr lang="en-US" baseline="-25000" dirty="0"/>
                <a:t>0</a:t>
              </a:r>
              <a:r>
                <a:rPr lang="en-US" sz="1200" dirty="0"/>
                <a:t> &lt;4&gt;</a:t>
              </a:r>
            </a:p>
          </p:txBody>
        </p:sp>
        <p:cxnSp>
          <p:nvCxnSpPr>
            <p:cNvPr id="28" name="Straight Arrow Connector 27">
              <a:extLst>
                <a:ext uri="{FF2B5EF4-FFF2-40B4-BE49-F238E27FC236}">
                  <a16:creationId xmlns:a16="http://schemas.microsoft.com/office/drawing/2014/main" id="{91FE4148-BC94-E319-F034-2258ACD3BD2C}"/>
                </a:ext>
              </a:extLst>
            </p:cNvPr>
            <p:cNvCxnSpPr/>
            <p:nvPr/>
          </p:nvCxnSpPr>
          <p:spPr>
            <a:xfrm>
              <a:off x="4715117" y="2903677"/>
              <a:ext cx="457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6F6C714-6BD0-6BF2-35CC-161E48BD5864}"/>
                </a:ext>
              </a:extLst>
            </p:cNvPr>
            <p:cNvCxnSpPr/>
            <p:nvPr/>
          </p:nvCxnSpPr>
          <p:spPr>
            <a:xfrm>
              <a:off x="4715117" y="4732477"/>
              <a:ext cx="457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405FF777-7EAF-F8A7-9C49-AF9069577F15}"/>
                </a:ext>
              </a:extLst>
            </p:cNvPr>
            <p:cNvSpPr/>
            <p:nvPr/>
          </p:nvSpPr>
          <p:spPr>
            <a:xfrm>
              <a:off x="5172317" y="4573729"/>
              <a:ext cx="914400" cy="317495"/>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CXU</a:t>
              </a:r>
              <a:r>
                <a:rPr lang="en-US" baseline="-25000" dirty="0"/>
                <a:t>4</a:t>
              </a:r>
              <a:endParaRPr lang="en-US" sz="1200" dirty="0"/>
            </a:p>
          </p:txBody>
        </p:sp>
        <p:cxnSp>
          <p:nvCxnSpPr>
            <p:cNvPr id="31" name="Straight Arrow Connector 30">
              <a:extLst>
                <a:ext uri="{FF2B5EF4-FFF2-40B4-BE49-F238E27FC236}">
                  <a16:creationId xmlns:a16="http://schemas.microsoft.com/office/drawing/2014/main" id="{0A8874BC-E439-7912-CFF4-1D22C6B0D5EE}"/>
                </a:ext>
              </a:extLst>
            </p:cNvPr>
            <p:cNvCxnSpPr/>
            <p:nvPr/>
          </p:nvCxnSpPr>
          <p:spPr>
            <a:xfrm>
              <a:off x="3343517" y="3513285"/>
              <a:ext cx="457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8744665-8FA1-32D5-858E-15A4FF808938}"/>
                </a:ext>
              </a:extLst>
            </p:cNvPr>
            <p:cNvCxnSpPr/>
            <p:nvPr/>
          </p:nvCxnSpPr>
          <p:spPr>
            <a:xfrm>
              <a:off x="7458317" y="3637736"/>
              <a:ext cx="4572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0277CDFE-5120-0503-0C99-E4C4BD56CC28}"/>
                </a:ext>
              </a:extLst>
            </p:cNvPr>
            <p:cNvSpPr/>
            <p:nvPr/>
          </p:nvSpPr>
          <p:spPr>
            <a:xfrm>
              <a:off x="7915517" y="3485336"/>
              <a:ext cx="914400" cy="3048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CXU</a:t>
              </a:r>
              <a:r>
                <a:rPr lang="en-US" baseline="-25000" dirty="0"/>
                <a:t>1</a:t>
              </a:r>
              <a:r>
                <a:rPr lang="en-US" sz="1200" dirty="0"/>
                <a:t> &lt;8&gt;</a:t>
              </a:r>
              <a:endParaRPr lang="en-US" dirty="0"/>
            </a:p>
          </p:txBody>
        </p:sp>
      </p:grpSp>
    </p:spTree>
    <p:custDataLst>
      <p:tags r:id="rId1"/>
    </p:custDataLst>
    <p:extLst>
      <p:ext uri="{BB962C8B-B14F-4D97-AF65-F5344CB8AC3E}">
        <p14:creationId xmlns:p14="http://schemas.microsoft.com/office/powerpoint/2010/main" val="184775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23"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5F6B-7BDB-B1EC-A5F3-2488D6A046E7}"/>
              </a:ext>
            </a:extLst>
          </p:cNvPr>
          <p:cNvSpPr>
            <a:spLocks noGrp="1"/>
          </p:cNvSpPr>
          <p:nvPr>
            <p:ph type="title"/>
          </p:nvPr>
        </p:nvSpPr>
        <p:spPr/>
        <p:txBody>
          <a:bodyPr/>
          <a:lstStyle/>
          <a:p>
            <a:r>
              <a:rPr lang="en-US" dirty="0"/>
              <a:t>CXU-LI HW-SW interface, again</a:t>
            </a:r>
          </a:p>
        </p:txBody>
      </p:sp>
      <p:sp>
        <p:nvSpPr>
          <p:cNvPr id="4" name="Date Placeholder 3">
            <a:extLst>
              <a:ext uri="{FF2B5EF4-FFF2-40B4-BE49-F238E27FC236}">
                <a16:creationId xmlns:a16="http://schemas.microsoft.com/office/drawing/2014/main" id="{24DE50F0-81FE-8EF7-8F91-760862B6A5C8}"/>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D27CA33F-8A43-FCF7-45E7-54A2B5098D6C}"/>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D528EEDE-715D-3A30-93A0-2899F94FDF02}"/>
              </a:ext>
            </a:extLst>
          </p:cNvPr>
          <p:cNvSpPr>
            <a:spLocks noGrp="1"/>
          </p:cNvSpPr>
          <p:nvPr>
            <p:ph type="sldNum" sz="quarter" idx="12"/>
          </p:nvPr>
        </p:nvSpPr>
        <p:spPr/>
        <p:txBody>
          <a:bodyPr/>
          <a:lstStyle/>
          <a:p>
            <a:fld id="{0F4AB399-865D-4BE1-9079-4962ECA64CB8}" type="slidenum">
              <a:rPr lang="en-US" smtClean="0"/>
              <a:t>38</a:t>
            </a:fld>
            <a:endParaRPr lang="en-US"/>
          </a:p>
        </p:txBody>
      </p:sp>
      <p:pic>
        <p:nvPicPr>
          <p:cNvPr id="8" name="Picture 7">
            <a:extLst>
              <a:ext uri="{FF2B5EF4-FFF2-40B4-BE49-F238E27FC236}">
                <a16:creationId xmlns:a16="http://schemas.microsoft.com/office/drawing/2014/main" id="{2E0BB5F3-464E-4050-AEFE-44D2F42BBE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88359" y="2703805"/>
            <a:ext cx="6931840" cy="3618960"/>
          </a:xfrm>
          <a:prstGeom prst="rect">
            <a:avLst/>
          </a:prstGeom>
        </p:spPr>
      </p:pic>
      <p:grpSp>
        <p:nvGrpSpPr>
          <p:cNvPr id="9" name="Group 8">
            <a:extLst>
              <a:ext uri="{FF2B5EF4-FFF2-40B4-BE49-F238E27FC236}">
                <a16:creationId xmlns:a16="http://schemas.microsoft.com/office/drawing/2014/main" id="{9DE179CB-E910-E91C-1D2F-7B372E1B6BB2}"/>
              </a:ext>
            </a:extLst>
          </p:cNvPr>
          <p:cNvGrpSpPr/>
          <p:nvPr/>
        </p:nvGrpSpPr>
        <p:grpSpPr>
          <a:xfrm>
            <a:off x="484789" y="1307504"/>
            <a:ext cx="4487920" cy="5080377"/>
            <a:chOff x="457201" y="274035"/>
            <a:chExt cx="5029199" cy="5593365"/>
          </a:xfrm>
        </p:grpSpPr>
        <p:sp>
          <p:nvSpPr>
            <p:cNvPr id="10" name="Rectangle 9">
              <a:extLst>
                <a:ext uri="{FF2B5EF4-FFF2-40B4-BE49-F238E27FC236}">
                  <a16:creationId xmlns:a16="http://schemas.microsoft.com/office/drawing/2014/main" id="{C36C4EDE-42A1-B307-2B88-53B6340E04C3}"/>
                </a:ext>
              </a:extLst>
            </p:cNvPr>
            <p:cNvSpPr/>
            <p:nvPr/>
          </p:nvSpPr>
          <p:spPr>
            <a:xfrm>
              <a:off x="756227" y="4320873"/>
              <a:ext cx="3657595" cy="990578"/>
            </a:xfrm>
            <a:prstGeom prst="rect">
              <a:avLst/>
            </a:prstGeom>
            <a:solidFill>
              <a:schemeClr val="bg1">
                <a:lumMod val="85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500" baseline="-25000" dirty="0"/>
            </a:p>
          </p:txBody>
        </p:sp>
        <p:sp>
          <p:nvSpPr>
            <p:cNvPr id="11" name="Rectangle 10">
              <a:extLst>
                <a:ext uri="{FF2B5EF4-FFF2-40B4-BE49-F238E27FC236}">
                  <a16:creationId xmlns:a16="http://schemas.microsoft.com/office/drawing/2014/main" id="{38EF2035-1FC8-868E-C584-EA998CC5EADE}"/>
                </a:ext>
              </a:extLst>
            </p:cNvPr>
            <p:cNvSpPr/>
            <p:nvPr/>
          </p:nvSpPr>
          <p:spPr>
            <a:xfrm>
              <a:off x="682914" y="4263914"/>
              <a:ext cx="3657595" cy="990578"/>
            </a:xfrm>
            <a:prstGeom prst="rect">
              <a:avLst/>
            </a:prstGeom>
            <a:solidFill>
              <a:schemeClr val="bg1">
                <a:lumMod val="85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500" baseline="-25000" dirty="0"/>
            </a:p>
          </p:txBody>
        </p:sp>
        <p:sp>
          <p:nvSpPr>
            <p:cNvPr id="12" name="Rectangle 11">
              <a:extLst>
                <a:ext uri="{FF2B5EF4-FFF2-40B4-BE49-F238E27FC236}">
                  <a16:creationId xmlns:a16="http://schemas.microsoft.com/office/drawing/2014/main" id="{386CE6C8-7954-A6F2-45AC-CCE7CFFB35CA}"/>
                </a:ext>
              </a:extLst>
            </p:cNvPr>
            <p:cNvSpPr/>
            <p:nvPr/>
          </p:nvSpPr>
          <p:spPr>
            <a:xfrm>
              <a:off x="609600" y="4191021"/>
              <a:ext cx="3657595" cy="990578"/>
            </a:xfrm>
            <a:prstGeom prst="rect">
              <a:avLst/>
            </a:prstGeom>
            <a:solidFill>
              <a:schemeClr val="bg1">
                <a:lumMod val="85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500" baseline="-25000" dirty="0"/>
            </a:p>
          </p:txBody>
        </p:sp>
        <p:sp>
          <p:nvSpPr>
            <p:cNvPr id="13" name="Rectangle 12">
              <a:extLst>
                <a:ext uri="{FF2B5EF4-FFF2-40B4-BE49-F238E27FC236}">
                  <a16:creationId xmlns:a16="http://schemas.microsoft.com/office/drawing/2014/main" id="{A4D9C70F-C608-AB7F-7ADA-25F511B32B54}"/>
                </a:ext>
              </a:extLst>
            </p:cNvPr>
            <p:cNvSpPr/>
            <p:nvPr/>
          </p:nvSpPr>
          <p:spPr>
            <a:xfrm>
              <a:off x="457201" y="294717"/>
              <a:ext cx="5029199" cy="2677062"/>
            </a:xfrm>
            <a:prstGeom prst="rect">
              <a:avLst/>
            </a:prstGeom>
            <a:solidFill>
              <a:schemeClr val="bg1">
                <a:lumMod val="85000"/>
              </a:schemeClr>
            </a:solid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500" baseline="-25000" dirty="0"/>
            </a:p>
          </p:txBody>
        </p:sp>
        <p:sp>
          <p:nvSpPr>
            <p:cNvPr id="14" name="Rectangle 13">
              <a:extLst>
                <a:ext uri="{FF2B5EF4-FFF2-40B4-BE49-F238E27FC236}">
                  <a16:creationId xmlns:a16="http://schemas.microsoft.com/office/drawing/2014/main" id="{534FE1DB-737B-E84E-A071-3FCA9C4AA339}"/>
                </a:ext>
              </a:extLst>
            </p:cNvPr>
            <p:cNvSpPr/>
            <p:nvPr/>
          </p:nvSpPr>
          <p:spPr>
            <a:xfrm>
              <a:off x="609599" y="5562600"/>
              <a:ext cx="3657593" cy="304800"/>
            </a:xfrm>
            <a:prstGeom prst="rect">
              <a:avLst/>
            </a:prstGeom>
            <a:solidFill>
              <a:schemeClr val="accent1">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500" i="1" dirty="0"/>
                <a:t>id                                status   data</a:t>
              </a:r>
            </a:p>
          </p:txBody>
        </p:sp>
        <p:sp>
          <p:nvSpPr>
            <p:cNvPr id="15" name="Rectangle 14">
              <a:extLst>
                <a:ext uri="{FF2B5EF4-FFF2-40B4-BE49-F238E27FC236}">
                  <a16:creationId xmlns:a16="http://schemas.microsoft.com/office/drawing/2014/main" id="{DFB5DF04-B1B2-04B3-E488-27BD4A55DD25}"/>
                </a:ext>
              </a:extLst>
            </p:cNvPr>
            <p:cNvSpPr/>
            <p:nvPr/>
          </p:nvSpPr>
          <p:spPr>
            <a:xfrm>
              <a:off x="618460" y="685800"/>
              <a:ext cx="2741222"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i="1" dirty="0" err="1"/>
                <a:t>cx_reg</a:t>
              </a:r>
              <a:r>
                <a:rPr lang="en-US" sz="1500" i="1" dirty="0"/>
                <a:t>  cf_id  rd  rs1  rs2</a:t>
              </a:r>
            </a:p>
          </p:txBody>
        </p:sp>
        <p:sp>
          <p:nvSpPr>
            <p:cNvPr id="16" name="Rectangle 15">
              <a:extLst>
                <a:ext uri="{FF2B5EF4-FFF2-40B4-BE49-F238E27FC236}">
                  <a16:creationId xmlns:a16="http://schemas.microsoft.com/office/drawing/2014/main" id="{F46B77C7-29B0-9C32-9E2B-6ABB59486DB3}"/>
                </a:ext>
              </a:extLst>
            </p:cNvPr>
            <p:cNvSpPr/>
            <p:nvPr/>
          </p:nvSpPr>
          <p:spPr>
            <a:xfrm>
              <a:off x="2438400" y="4495811"/>
              <a:ext cx="1524000"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err="1"/>
                <a:t>datapath</a:t>
              </a:r>
              <a:endParaRPr lang="en-US" sz="1500" baseline="-25000" dirty="0"/>
            </a:p>
          </p:txBody>
        </p:sp>
        <p:cxnSp>
          <p:nvCxnSpPr>
            <p:cNvPr id="17" name="Straight Arrow Connector 16">
              <a:extLst>
                <a:ext uri="{FF2B5EF4-FFF2-40B4-BE49-F238E27FC236}">
                  <a16:creationId xmlns:a16="http://schemas.microsoft.com/office/drawing/2014/main" id="{48429477-AF45-C2EC-A213-B746BA401024}"/>
                </a:ext>
              </a:extLst>
            </p:cNvPr>
            <p:cNvCxnSpPr>
              <a:cxnSpLocks/>
            </p:cNvCxnSpPr>
            <p:nvPr/>
          </p:nvCxnSpPr>
          <p:spPr>
            <a:xfrm>
              <a:off x="2057400" y="4724411"/>
              <a:ext cx="381000"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E2ADAA6-06B1-7125-AEE6-521C137C7F65}"/>
                </a:ext>
              </a:extLst>
            </p:cNvPr>
            <p:cNvCxnSpPr>
              <a:cxnSpLocks/>
              <a:endCxn id="48" idx="1"/>
            </p:cNvCxnSpPr>
            <p:nvPr/>
          </p:nvCxnSpPr>
          <p:spPr>
            <a:xfrm rot="5400000">
              <a:off x="822112" y="3839854"/>
              <a:ext cx="944694" cy="609588"/>
            </a:xfrm>
            <a:prstGeom prst="bentConnector4">
              <a:avLst>
                <a:gd name="adj1" fmla="val 38794"/>
                <a:gd name="adj2" fmla="val 1175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D9F7729-B1F2-DBC7-25C7-8936EA94DEE8}"/>
                </a:ext>
              </a:extLst>
            </p:cNvPr>
            <p:cNvCxnSpPr>
              <a:cxnSpLocks/>
              <a:endCxn id="16" idx="1"/>
            </p:cNvCxnSpPr>
            <p:nvPr/>
          </p:nvCxnSpPr>
          <p:spPr>
            <a:xfrm rot="16200000" flipH="1">
              <a:off x="1823901" y="4033711"/>
              <a:ext cx="920375" cy="30862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934E9D-9E6C-29FC-38A0-AA7625D943F4}"/>
                </a:ext>
              </a:extLst>
            </p:cNvPr>
            <p:cNvCxnSpPr>
              <a:cxnSpLocks/>
              <a:endCxn id="16" idx="0"/>
            </p:cNvCxnSpPr>
            <p:nvPr/>
          </p:nvCxnSpPr>
          <p:spPr>
            <a:xfrm>
              <a:off x="3200400" y="3733802"/>
              <a:ext cx="0" cy="762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951F421-13B1-D04C-F6DB-F2C8020989BC}"/>
                </a:ext>
              </a:extLst>
            </p:cNvPr>
            <p:cNvCxnSpPr>
              <a:cxnSpLocks/>
            </p:cNvCxnSpPr>
            <p:nvPr/>
          </p:nvCxnSpPr>
          <p:spPr>
            <a:xfrm flipH="1">
              <a:off x="3804210" y="3733802"/>
              <a:ext cx="5790" cy="762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906959-ECA8-9A15-AAC0-BCE35DCB54E7}"/>
                </a:ext>
              </a:extLst>
            </p:cNvPr>
            <p:cNvCxnSpPr>
              <a:cxnSpLocks/>
            </p:cNvCxnSpPr>
            <p:nvPr/>
          </p:nvCxnSpPr>
          <p:spPr>
            <a:xfrm>
              <a:off x="3429000" y="4800611"/>
              <a:ext cx="0" cy="761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5AD832-6C1F-D395-E988-D4E7F75614D9}"/>
                </a:ext>
              </a:extLst>
            </p:cNvPr>
            <p:cNvCxnSpPr>
              <a:cxnSpLocks/>
            </p:cNvCxnSpPr>
            <p:nvPr/>
          </p:nvCxnSpPr>
          <p:spPr>
            <a:xfrm>
              <a:off x="2819400" y="4800602"/>
              <a:ext cx="0" cy="76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2D22526-E363-86DA-D34D-35BC2B81E245}"/>
                </a:ext>
              </a:extLst>
            </p:cNvPr>
            <p:cNvCxnSpPr>
              <a:cxnSpLocks/>
              <a:endCxn id="12" idx="1"/>
            </p:cNvCxnSpPr>
            <p:nvPr/>
          </p:nvCxnSpPr>
          <p:spPr>
            <a:xfrm rot="5400000">
              <a:off x="403032" y="3946332"/>
              <a:ext cx="946547" cy="533409"/>
            </a:xfrm>
            <a:prstGeom prst="bentConnector4">
              <a:avLst>
                <a:gd name="adj1" fmla="val 16054"/>
                <a:gd name="adj2" fmla="val 1290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D951578-F481-9CE6-4C48-3D2D66EDF311}"/>
                </a:ext>
              </a:extLst>
            </p:cNvPr>
            <p:cNvCxnSpPr>
              <a:cxnSpLocks/>
            </p:cNvCxnSpPr>
            <p:nvPr/>
          </p:nvCxnSpPr>
          <p:spPr>
            <a:xfrm rot="16200000" flipH="1">
              <a:off x="574463" y="3966892"/>
              <a:ext cx="448256"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B7A7D2E-80B0-C030-0ADE-3E37C5E2282A}"/>
                </a:ext>
              </a:extLst>
            </p:cNvPr>
            <p:cNvCxnSpPr>
              <a:cxnSpLocks/>
            </p:cNvCxnSpPr>
            <p:nvPr/>
          </p:nvCxnSpPr>
          <p:spPr>
            <a:xfrm rot="5400000">
              <a:off x="2057487" y="4048942"/>
              <a:ext cx="908450" cy="155168"/>
            </a:xfrm>
            <a:prstGeom prst="bentConnector4">
              <a:avLst>
                <a:gd name="adj1" fmla="val 41612"/>
                <a:gd name="adj2" fmla="val 24732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2BCDEC5-1053-E5D0-F9B4-3670CEA997A2}"/>
                </a:ext>
              </a:extLst>
            </p:cNvPr>
            <p:cNvSpPr/>
            <p:nvPr/>
          </p:nvSpPr>
          <p:spPr>
            <a:xfrm>
              <a:off x="989561" y="4446488"/>
              <a:ext cx="1066800" cy="510990"/>
            </a:xfrm>
            <a:prstGeom prst="rect">
              <a:avLst/>
            </a:prstGeom>
            <a:solidFill>
              <a:srgbClr val="F2F2F2"/>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lnSpc>
                  <a:spcPct val="90000"/>
                </a:lnSpc>
              </a:pPr>
              <a:endParaRPr lang="en-US" sz="1500" dirty="0"/>
            </a:p>
          </p:txBody>
        </p:sp>
        <p:grpSp>
          <p:nvGrpSpPr>
            <p:cNvPr id="28" name="Group 27">
              <a:extLst>
                <a:ext uri="{FF2B5EF4-FFF2-40B4-BE49-F238E27FC236}">
                  <a16:creationId xmlns:a16="http://schemas.microsoft.com/office/drawing/2014/main" id="{8F3285E3-542E-137F-F2EA-503894BEB7A1}"/>
                </a:ext>
              </a:extLst>
            </p:cNvPr>
            <p:cNvGrpSpPr/>
            <p:nvPr/>
          </p:nvGrpSpPr>
          <p:grpSpPr>
            <a:xfrm>
              <a:off x="3810002" y="984637"/>
              <a:ext cx="1523998" cy="619514"/>
              <a:chOff x="5181599" y="2581877"/>
              <a:chExt cx="1371601" cy="931989"/>
            </a:xfrm>
            <a:solidFill>
              <a:schemeClr val="bg1">
                <a:lumMod val="95000"/>
              </a:schemeClr>
            </a:solidFill>
          </p:grpSpPr>
          <p:sp>
            <p:nvSpPr>
              <p:cNvPr id="61" name="Rectangle 60">
                <a:extLst>
                  <a:ext uri="{FF2B5EF4-FFF2-40B4-BE49-F238E27FC236}">
                    <a16:creationId xmlns:a16="http://schemas.microsoft.com/office/drawing/2014/main" id="{599A198F-DB22-B588-CA9C-15A48A912603}"/>
                  </a:ext>
                </a:extLst>
              </p:cNvPr>
              <p:cNvSpPr/>
              <p:nvPr/>
            </p:nvSpPr>
            <p:spPr>
              <a:xfrm>
                <a:off x="5181599" y="2666743"/>
                <a:ext cx="1371601" cy="847123"/>
              </a:xfrm>
              <a:prstGeom prst="rect">
                <a:avLst/>
              </a:prstGeom>
              <a:grp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500" dirty="0"/>
              </a:p>
            </p:txBody>
          </p:sp>
          <p:sp>
            <p:nvSpPr>
              <p:cNvPr id="62" name="Rectangle 61">
                <a:extLst>
                  <a:ext uri="{FF2B5EF4-FFF2-40B4-BE49-F238E27FC236}">
                    <a16:creationId xmlns:a16="http://schemas.microsoft.com/office/drawing/2014/main" id="{94DF859E-5DC6-CED5-5DBC-AADAAAD64156}"/>
                  </a:ext>
                </a:extLst>
              </p:cNvPr>
              <p:cNvSpPr/>
              <p:nvPr/>
            </p:nvSpPr>
            <p:spPr>
              <a:xfrm>
                <a:off x="5181600" y="2581877"/>
                <a:ext cx="1371600" cy="793933"/>
              </a:xfrm>
              <a:prstGeom prst="rect">
                <a:avLst/>
              </a:prstGeom>
              <a:grp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t>register file</a:t>
                </a:r>
              </a:p>
            </p:txBody>
          </p:sp>
        </p:grpSp>
        <p:sp>
          <p:nvSpPr>
            <p:cNvPr id="29" name="Rectangle 28">
              <a:extLst>
                <a:ext uri="{FF2B5EF4-FFF2-40B4-BE49-F238E27FC236}">
                  <a16:creationId xmlns:a16="http://schemas.microsoft.com/office/drawing/2014/main" id="{174253A0-0A94-9A00-D776-E31B2B0A682A}"/>
                </a:ext>
              </a:extLst>
            </p:cNvPr>
            <p:cNvSpPr/>
            <p:nvPr/>
          </p:nvSpPr>
          <p:spPr>
            <a:xfrm>
              <a:off x="615390" y="1787750"/>
              <a:ext cx="2741222"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500" i="1" dirty="0" err="1"/>
                <a:t>cxu_id</a:t>
              </a:r>
              <a:r>
                <a:rPr lang="en-US" sz="1500" i="1" dirty="0"/>
                <a:t>  state_id             en=1</a:t>
              </a:r>
            </a:p>
          </p:txBody>
        </p:sp>
        <p:sp>
          <p:nvSpPr>
            <p:cNvPr id="30" name="Rectangle 29">
              <a:extLst>
                <a:ext uri="{FF2B5EF4-FFF2-40B4-BE49-F238E27FC236}">
                  <a16:creationId xmlns:a16="http://schemas.microsoft.com/office/drawing/2014/main" id="{78054B82-3D7F-E391-AF3C-42C35B5B2304}"/>
                </a:ext>
              </a:extLst>
            </p:cNvPr>
            <p:cNvSpPr/>
            <p:nvPr/>
          </p:nvSpPr>
          <p:spPr>
            <a:xfrm>
              <a:off x="609600" y="2508832"/>
              <a:ext cx="2741222"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r"/>
              <a:r>
                <a:rPr lang="en-US" sz="1500" i="1" dirty="0"/>
                <a:t>cu op fi of </a:t>
              </a:r>
              <a:r>
                <a:rPr lang="en-US" sz="1500" i="1" dirty="0" err="1"/>
                <a:t>si</a:t>
              </a:r>
              <a:r>
                <a:rPr lang="en-US" sz="1500" i="1" dirty="0"/>
                <a:t> ci</a:t>
              </a:r>
            </a:p>
          </p:txBody>
        </p:sp>
        <p:cxnSp>
          <p:nvCxnSpPr>
            <p:cNvPr id="31" name="Connector: Elbow 30">
              <a:extLst>
                <a:ext uri="{FF2B5EF4-FFF2-40B4-BE49-F238E27FC236}">
                  <a16:creationId xmlns:a16="http://schemas.microsoft.com/office/drawing/2014/main" id="{8E93DDF4-08EB-7198-5F59-DF85725EAAA8}"/>
                </a:ext>
              </a:extLst>
            </p:cNvPr>
            <p:cNvCxnSpPr>
              <a:cxnSpLocks/>
            </p:cNvCxnSpPr>
            <p:nvPr/>
          </p:nvCxnSpPr>
          <p:spPr>
            <a:xfrm>
              <a:off x="2967366" y="1000463"/>
              <a:ext cx="838200" cy="158357"/>
            </a:xfrm>
            <a:prstGeom prst="bentConnector3">
              <a:avLst>
                <a:gd name="adj1" fmla="val 88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3A8477-FC88-4E0A-8E11-4729A24C89D5}"/>
                </a:ext>
              </a:extLst>
            </p:cNvPr>
            <p:cNvCxnSpPr>
              <a:cxnSpLocks/>
            </p:cNvCxnSpPr>
            <p:nvPr/>
          </p:nvCxnSpPr>
          <p:spPr>
            <a:xfrm>
              <a:off x="2630255" y="998423"/>
              <a:ext cx="1175310" cy="308875"/>
            </a:xfrm>
            <a:prstGeom prst="bentConnector3">
              <a:avLst>
                <a:gd name="adj1" fmla="val -88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272D3E1B-FB29-B316-CDF3-3120F8ED1CA9}"/>
                </a:ext>
              </a:extLst>
            </p:cNvPr>
            <p:cNvCxnSpPr>
              <a:cxnSpLocks/>
            </p:cNvCxnSpPr>
            <p:nvPr/>
          </p:nvCxnSpPr>
          <p:spPr>
            <a:xfrm>
              <a:off x="2286000" y="986681"/>
              <a:ext cx="1520654" cy="464632"/>
            </a:xfrm>
            <a:prstGeom prst="bentConnector3">
              <a:avLst>
                <a:gd name="adj1" fmla="val -7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51703BDF-A7AE-2DF8-DFD4-E649B94911F3}"/>
                </a:ext>
              </a:extLst>
            </p:cNvPr>
            <p:cNvCxnSpPr>
              <a:cxnSpLocks/>
            </p:cNvCxnSpPr>
            <p:nvPr/>
          </p:nvCxnSpPr>
          <p:spPr>
            <a:xfrm rot="5400000" flipH="1" flipV="1">
              <a:off x="2329774" y="3022923"/>
              <a:ext cx="3954740" cy="1734214"/>
            </a:xfrm>
            <a:prstGeom prst="bentConnector3">
              <a:avLst>
                <a:gd name="adj1" fmla="val -426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EA6E55D-C8CA-DA08-D4A4-FDAE883A29CC}"/>
                </a:ext>
              </a:extLst>
            </p:cNvPr>
            <p:cNvCxnSpPr>
              <a:cxnSpLocks/>
              <a:endCxn id="30" idx="3"/>
            </p:cNvCxnSpPr>
            <p:nvPr/>
          </p:nvCxnSpPr>
          <p:spPr>
            <a:xfrm rot="5400000" flipH="1" flipV="1">
              <a:off x="1485490" y="3994245"/>
              <a:ext cx="3198345" cy="532320"/>
            </a:xfrm>
            <a:prstGeom prst="bentConnector4">
              <a:avLst>
                <a:gd name="adj1" fmla="val -9833"/>
                <a:gd name="adj2" fmla="val 3440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E314EDA-4B21-B2DE-7DDF-B0835D0E3F34}"/>
                </a:ext>
              </a:extLst>
            </p:cNvPr>
            <p:cNvCxnSpPr>
              <a:cxnSpLocks/>
            </p:cNvCxnSpPr>
            <p:nvPr/>
          </p:nvCxnSpPr>
          <p:spPr>
            <a:xfrm>
              <a:off x="1608161" y="2089903"/>
              <a:ext cx="0" cy="1339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779C4D9-B989-8D82-B090-A9A8514A3ACE}"/>
                </a:ext>
              </a:extLst>
            </p:cNvPr>
            <p:cNvCxnSpPr>
              <a:cxnSpLocks/>
            </p:cNvCxnSpPr>
            <p:nvPr/>
          </p:nvCxnSpPr>
          <p:spPr>
            <a:xfrm rot="16200000" flipH="1">
              <a:off x="987613" y="1825824"/>
              <a:ext cx="2444363" cy="761988"/>
            </a:xfrm>
            <a:prstGeom prst="bentConnector3">
              <a:avLst>
                <a:gd name="adj1" fmla="val 877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964B439-3AE7-2777-365F-FF600649AC04}"/>
                </a:ext>
              </a:extLst>
            </p:cNvPr>
            <p:cNvSpPr txBox="1"/>
            <p:nvPr/>
          </p:nvSpPr>
          <p:spPr>
            <a:xfrm>
              <a:off x="544604" y="361740"/>
              <a:ext cx="1152961" cy="355796"/>
            </a:xfrm>
            <a:prstGeom prst="rect">
              <a:avLst/>
            </a:prstGeom>
            <a:noFill/>
            <a:ln w="19050">
              <a:noFill/>
            </a:ln>
          </p:spPr>
          <p:txBody>
            <a:bodyPr wrap="none" rtlCol="0">
              <a:spAutoFit/>
            </a:bodyPr>
            <a:lstStyle/>
            <a:p>
              <a:r>
                <a:rPr lang="en-US" sz="1500" dirty="0"/>
                <a:t>instruction</a:t>
              </a:r>
            </a:p>
          </p:txBody>
        </p:sp>
        <p:sp>
          <p:nvSpPr>
            <p:cNvPr id="39" name="TextBox 38">
              <a:extLst>
                <a:ext uri="{FF2B5EF4-FFF2-40B4-BE49-F238E27FC236}">
                  <a16:creationId xmlns:a16="http://schemas.microsoft.com/office/drawing/2014/main" id="{5C763BC0-FDE2-921E-2877-3EC5A00962BE}"/>
                </a:ext>
              </a:extLst>
            </p:cNvPr>
            <p:cNvSpPr txBox="1"/>
            <p:nvPr/>
          </p:nvSpPr>
          <p:spPr>
            <a:xfrm>
              <a:off x="521679" y="1447800"/>
              <a:ext cx="1372475" cy="355796"/>
            </a:xfrm>
            <a:prstGeom prst="rect">
              <a:avLst/>
            </a:prstGeom>
            <a:noFill/>
            <a:ln w="19050">
              <a:noFill/>
            </a:ln>
          </p:spPr>
          <p:txBody>
            <a:bodyPr wrap="none" rtlCol="0">
              <a:spAutoFit/>
            </a:bodyPr>
            <a:lstStyle/>
            <a:p>
              <a:r>
                <a:rPr lang="en-US" sz="1500" dirty="0" err="1"/>
                <a:t>mcx_selector</a:t>
              </a:r>
              <a:endParaRPr lang="en-US" sz="1500" dirty="0"/>
            </a:p>
          </p:txBody>
        </p:sp>
        <p:sp>
          <p:nvSpPr>
            <p:cNvPr id="40" name="TextBox 39">
              <a:extLst>
                <a:ext uri="{FF2B5EF4-FFF2-40B4-BE49-F238E27FC236}">
                  <a16:creationId xmlns:a16="http://schemas.microsoft.com/office/drawing/2014/main" id="{9EBB953E-2925-8195-7DB6-C9BA289752C2}"/>
                </a:ext>
              </a:extLst>
            </p:cNvPr>
            <p:cNvSpPr txBox="1"/>
            <p:nvPr/>
          </p:nvSpPr>
          <p:spPr>
            <a:xfrm>
              <a:off x="531422" y="2186515"/>
              <a:ext cx="1020751" cy="355796"/>
            </a:xfrm>
            <a:prstGeom prst="rect">
              <a:avLst/>
            </a:prstGeom>
            <a:noFill/>
            <a:ln w="19050">
              <a:noFill/>
            </a:ln>
          </p:spPr>
          <p:txBody>
            <a:bodyPr wrap="none" rtlCol="0">
              <a:spAutoFit/>
            </a:bodyPr>
            <a:lstStyle/>
            <a:p>
              <a:r>
                <a:rPr lang="en-US" sz="1500" dirty="0" err="1"/>
                <a:t>cx_status</a:t>
              </a:r>
              <a:endParaRPr lang="en-US" sz="1500" dirty="0"/>
            </a:p>
          </p:txBody>
        </p:sp>
        <p:sp>
          <p:nvSpPr>
            <p:cNvPr id="41" name="TextBox 40">
              <a:extLst>
                <a:ext uri="{FF2B5EF4-FFF2-40B4-BE49-F238E27FC236}">
                  <a16:creationId xmlns:a16="http://schemas.microsoft.com/office/drawing/2014/main" id="{4D17E883-6BFB-72F2-F7C7-14F0D1BCC156}"/>
                </a:ext>
              </a:extLst>
            </p:cNvPr>
            <p:cNvSpPr txBox="1"/>
            <p:nvPr/>
          </p:nvSpPr>
          <p:spPr>
            <a:xfrm>
              <a:off x="544604" y="3106704"/>
              <a:ext cx="875249" cy="355796"/>
            </a:xfrm>
            <a:prstGeom prst="rect">
              <a:avLst/>
            </a:prstGeom>
            <a:noFill/>
            <a:ln w="19050">
              <a:noFill/>
            </a:ln>
          </p:spPr>
          <p:txBody>
            <a:bodyPr wrap="none" rtlCol="0">
              <a:spAutoFit/>
            </a:bodyPr>
            <a:lstStyle/>
            <a:p>
              <a:r>
                <a:rPr lang="en-US" sz="1500" dirty="0"/>
                <a:t>request</a:t>
              </a:r>
            </a:p>
          </p:txBody>
        </p:sp>
        <p:sp>
          <p:nvSpPr>
            <p:cNvPr id="42" name="TextBox 41">
              <a:extLst>
                <a:ext uri="{FF2B5EF4-FFF2-40B4-BE49-F238E27FC236}">
                  <a16:creationId xmlns:a16="http://schemas.microsoft.com/office/drawing/2014/main" id="{E348C8C0-5E44-6EF4-7CA5-4E0829693DB1}"/>
                </a:ext>
              </a:extLst>
            </p:cNvPr>
            <p:cNvSpPr txBox="1"/>
            <p:nvPr/>
          </p:nvSpPr>
          <p:spPr>
            <a:xfrm>
              <a:off x="3707505" y="4812268"/>
              <a:ext cx="656023" cy="355796"/>
            </a:xfrm>
            <a:prstGeom prst="rect">
              <a:avLst/>
            </a:prstGeom>
            <a:noFill/>
            <a:ln w="19050">
              <a:noFill/>
            </a:ln>
          </p:spPr>
          <p:txBody>
            <a:bodyPr wrap="none" rtlCol="0">
              <a:spAutoFit/>
            </a:bodyPr>
            <a:lstStyle/>
            <a:p>
              <a:r>
                <a:rPr lang="en-US" sz="1500" u="sng" dirty="0"/>
                <a:t>CXUs</a:t>
              </a:r>
            </a:p>
          </p:txBody>
        </p:sp>
        <p:sp>
          <p:nvSpPr>
            <p:cNvPr id="43" name="TextBox 42">
              <a:extLst>
                <a:ext uri="{FF2B5EF4-FFF2-40B4-BE49-F238E27FC236}">
                  <a16:creationId xmlns:a16="http://schemas.microsoft.com/office/drawing/2014/main" id="{89A40312-8DD0-3E4C-EFFC-734FA2338312}"/>
                </a:ext>
              </a:extLst>
            </p:cNvPr>
            <p:cNvSpPr txBox="1"/>
            <p:nvPr/>
          </p:nvSpPr>
          <p:spPr>
            <a:xfrm>
              <a:off x="4724402" y="274035"/>
              <a:ext cx="748497" cy="355796"/>
            </a:xfrm>
            <a:prstGeom prst="rect">
              <a:avLst/>
            </a:prstGeom>
            <a:noFill/>
            <a:ln w="19050">
              <a:noFill/>
            </a:ln>
          </p:spPr>
          <p:txBody>
            <a:bodyPr wrap="square" rtlCol="0">
              <a:spAutoFit/>
            </a:bodyPr>
            <a:lstStyle/>
            <a:p>
              <a:r>
                <a:rPr lang="en-US" sz="1500" u="sng" dirty="0"/>
                <a:t>CPU</a:t>
              </a:r>
            </a:p>
          </p:txBody>
        </p:sp>
        <p:sp>
          <p:nvSpPr>
            <p:cNvPr id="44" name="TextBox 43">
              <a:extLst>
                <a:ext uri="{FF2B5EF4-FFF2-40B4-BE49-F238E27FC236}">
                  <a16:creationId xmlns:a16="http://schemas.microsoft.com/office/drawing/2014/main" id="{1880AD05-1C36-087E-3136-960029D05E32}"/>
                </a:ext>
              </a:extLst>
            </p:cNvPr>
            <p:cNvSpPr txBox="1"/>
            <p:nvPr/>
          </p:nvSpPr>
          <p:spPr>
            <a:xfrm>
              <a:off x="810426" y="5260045"/>
              <a:ext cx="1003435" cy="355796"/>
            </a:xfrm>
            <a:prstGeom prst="rect">
              <a:avLst/>
            </a:prstGeom>
            <a:noFill/>
            <a:ln w="19050">
              <a:noFill/>
            </a:ln>
          </p:spPr>
          <p:txBody>
            <a:bodyPr wrap="none" rtlCol="0">
              <a:spAutoFit/>
            </a:bodyPr>
            <a:lstStyle/>
            <a:p>
              <a:r>
                <a:rPr lang="en-US" sz="1500" dirty="0"/>
                <a:t>response</a:t>
              </a:r>
            </a:p>
          </p:txBody>
        </p:sp>
        <p:cxnSp>
          <p:nvCxnSpPr>
            <p:cNvPr id="45" name="Connector: Elbow 44">
              <a:extLst>
                <a:ext uri="{FF2B5EF4-FFF2-40B4-BE49-F238E27FC236}">
                  <a16:creationId xmlns:a16="http://schemas.microsoft.com/office/drawing/2014/main" id="{D16662FF-4613-82B4-FA0C-306AF217DBC2}"/>
                </a:ext>
              </a:extLst>
            </p:cNvPr>
            <p:cNvCxnSpPr>
              <a:cxnSpLocks/>
            </p:cNvCxnSpPr>
            <p:nvPr/>
          </p:nvCxnSpPr>
          <p:spPr>
            <a:xfrm rot="5400000">
              <a:off x="3128560" y="2290365"/>
              <a:ext cx="1811211" cy="466067"/>
            </a:xfrm>
            <a:prstGeom prst="bentConnector3">
              <a:avLst>
                <a:gd name="adj1" fmla="val 9163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B1A8A4E-D2AB-3A11-3C12-6A10666DC82A}"/>
                </a:ext>
              </a:extLst>
            </p:cNvPr>
            <p:cNvCxnSpPr/>
            <p:nvPr/>
          </p:nvCxnSpPr>
          <p:spPr>
            <a:xfrm rot="5400000">
              <a:off x="2751031" y="2060303"/>
              <a:ext cx="1805370" cy="916378"/>
            </a:xfrm>
            <a:prstGeom prst="bentConnector3">
              <a:avLst>
                <a:gd name="adj1" fmla="val 83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EF0C0EF-CCE7-6701-9F09-75A808A2510E}"/>
                </a:ext>
              </a:extLst>
            </p:cNvPr>
            <p:cNvCxnSpPr>
              <a:cxnSpLocks/>
            </p:cNvCxnSpPr>
            <p:nvPr/>
          </p:nvCxnSpPr>
          <p:spPr>
            <a:xfrm>
              <a:off x="2092265" y="1066800"/>
              <a:ext cx="0" cy="23700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18F0EC3-C4C7-98BA-0032-13AAA27F9075}"/>
                </a:ext>
              </a:extLst>
            </p:cNvPr>
            <p:cNvSpPr/>
            <p:nvPr/>
          </p:nvSpPr>
          <p:spPr>
            <a:xfrm>
              <a:off x="989665" y="4353269"/>
              <a:ext cx="1066800" cy="527452"/>
            </a:xfrm>
            <a:prstGeom prst="rect">
              <a:avLst/>
            </a:prstGeom>
            <a:solidFill>
              <a:srgbClr val="F2F2F2"/>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lnSpc>
                  <a:spcPct val="80000"/>
                </a:lnSpc>
              </a:pPr>
              <a:r>
                <a:rPr lang="en-US" sz="1500" dirty="0"/>
                <a:t>state</a:t>
              </a:r>
              <a:br>
                <a:rPr lang="en-US" sz="1500" dirty="0"/>
              </a:br>
              <a:r>
                <a:rPr lang="en-US" sz="1500" dirty="0"/>
                <a:t>contexts</a:t>
              </a:r>
            </a:p>
          </p:txBody>
        </p:sp>
        <p:sp>
          <p:nvSpPr>
            <p:cNvPr id="49" name="Rectangle 48">
              <a:extLst>
                <a:ext uri="{FF2B5EF4-FFF2-40B4-BE49-F238E27FC236}">
                  <a16:creationId xmlns:a16="http://schemas.microsoft.com/office/drawing/2014/main" id="{3E7643D3-5152-D08E-4561-AE3FB4CA522F}"/>
                </a:ext>
              </a:extLst>
            </p:cNvPr>
            <p:cNvSpPr/>
            <p:nvPr/>
          </p:nvSpPr>
          <p:spPr>
            <a:xfrm>
              <a:off x="609600" y="3429000"/>
              <a:ext cx="3657600" cy="304800"/>
            </a:xfrm>
            <a:prstGeom prst="rect">
              <a:avLst/>
            </a:prstGeom>
            <a:solidFill>
              <a:schemeClr val="accent1">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i="1" dirty="0"/>
                <a:t>id  </a:t>
              </a:r>
              <a:r>
                <a:rPr lang="en-US" sz="1500" i="1" dirty="0" err="1"/>
                <a:t>cxu</a:t>
              </a:r>
              <a:r>
                <a:rPr lang="en-US" sz="1500" i="1" dirty="0"/>
                <a:t>  state  insn  func  data0  data1</a:t>
              </a:r>
            </a:p>
          </p:txBody>
        </p:sp>
        <p:cxnSp>
          <p:nvCxnSpPr>
            <p:cNvPr id="50" name="Straight Arrow Connector 49">
              <a:extLst>
                <a:ext uri="{FF2B5EF4-FFF2-40B4-BE49-F238E27FC236}">
                  <a16:creationId xmlns:a16="http://schemas.microsoft.com/office/drawing/2014/main" id="{83E4B4B6-9C82-D758-67E3-FB8CEFED6353}"/>
                </a:ext>
              </a:extLst>
            </p:cNvPr>
            <p:cNvCxnSpPr>
              <a:cxnSpLocks/>
            </p:cNvCxnSpPr>
            <p:nvPr/>
          </p:nvCxnSpPr>
          <p:spPr>
            <a:xfrm>
              <a:off x="1161439" y="2089902"/>
              <a:ext cx="0" cy="1339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FDBF43-203F-F00B-20A7-C6AECD7D8259}"/>
                </a:ext>
              </a:extLst>
            </p:cNvPr>
            <p:cNvCxnSpPr>
              <a:cxnSpLocks/>
            </p:cNvCxnSpPr>
            <p:nvPr/>
          </p:nvCxnSpPr>
          <p:spPr>
            <a:xfrm>
              <a:off x="1981200" y="1066800"/>
              <a:ext cx="228594"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28678C8-F4E5-CDC9-BD8E-6BE19A4C6C12}"/>
                </a:ext>
              </a:extLst>
            </p:cNvPr>
            <p:cNvCxnSpPr>
              <a:cxnSpLocks/>
            </p:cNvCxnSpPr>
            <p:nvPr/>
          </p:nvCxnSpPr>
          <p:spPr>
            <a:xfrm>
              <a:off x="810786" y="2971779"/>
              <a:ext cx="0" cy="4650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E445F17-1686-0C2E-EB4F-9F8F7E8D0913}"/>
                </a:ext>
              </a:extLst>
            </p:cNvPr>
            <p:cNvCxnSpPr>
              <a:cxnSpLocks/>
            </p:cNvCxnSpPr>
            <p:nvPr/>
          </p:nvCxnSpPr>
          <p:spPr>
            <a:xfrm rot="16200000" flipV="1">
              <a:off x="-780273" y="4300368"/>
              <a:ext cx="2897185" cy="236879"/>
            </a:xfrm>
            <a:prstGeom prst="bentConnector3">
              <a:avLst>
                <a:gd name="adj1" fmla="val -552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65C655B-DE41-9EF0-D5E4-0F8EC0810B2B}"/>
                </a:ext>
              </a:extLst>
            </p:cNvPr>
            <p:cNvSpPr/>
            <p:nvPr/>
          </p:nvSpPr>
          <p:spPr>
            <a:xfrm rot="16200000">
              <a:off x="4343400" y="2067640"/>
              <a:ext cx="609600" cy="304800"/>
            </a:xfrm>
            <a:prstGeom prst="rect">
              <a:avLst/>
            </a:prstGeom>
            <a:solidFill>
              <a:schemeClr val="bg1">
                <a:lumMod val="95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t>ALU</a:t>
              </a:r>
              <a:endParaRPr lang="en-US" sz="1500" baseline="-25000" dirty="0"/>
            </a:p>
          </p:txBody>
        </p:sp>
        <p:cxnSp>
          <p:nvCxnSpPr>
            <p:cNvPr id="55" name="Straight Arrow Connector 54">
              <a:extLst>
                <a:ext uri="{FF2B5EF4-FFF2-40B4-BE49-F238E27FC236}">
                  <a16:creationId xmlns:a16="http://schemas.microsoft.com/office/drawing/2014/main" id="{D9FAF450-A61F-E6A2-D4A8-C2A0AD0E4927}"/>
                </a:ext>
              </a:extLst>
            </p:cNvPr>
            <p:cNvCxnSpPr>
              <a:cxnSpLocks/>
            </p:cNvCxnSpPr>
            <p:nvPr/>
          </p:nvCxnSpPr>
          <p:spPr>
            <a:xfrm>
              <a:off x="4111905" y="2080071"/>
              <a:ext cx="3838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D8BE118-F4C6-C787-6A18-9AEAF8442D2E}"/>
                </a:ext>
              </a:extLst>
            </p:cNvPr>
            <p:cNvCxnSpPr>
              <a:cxnSpLocks/>
            </p:cNvCxnSpPr>
            <p:nvPr/>
          </p:nvCxnSpPr>
          <p:spPr>
            <a:xfrm>
              <a:off x="4267192" y="2362200"/>
              <a:ext cx="2286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B8579227-F802-DF2B-F831-2078B882514A}"/>
                </a:ext>
              </a:extLst>
            </p:cNvPr>
            <p:cNvCxnSpPr>
              <a:cxnSpLocks/>
            </p:cNvCxnSpPr>
            <p:nvPr/>
          </p:nvCxnSpPr>
          <p:spPr>
            <a:xfrm rot="5400000">
              <a:off x="605787" y="5372097"/>
              <a:ext cx="380998" cy="1"/>
            </a:xfrm>
            <a:prstGeom prst="bentConnector3">
              <a:avLst>
                <a:gd name="adj1" fmla="val 50000"/>
              </a:avLst>
            </a:prstGeom>
            <a:ln w="19050">
              <a:no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A03FC50-C4C9-168C-6B4F-6FED6E4F3FB0}"/>
                </a:ext>
              </a:extLst>
            </p:cNvPr>
            <p:cNvCxnSpPr>
              <a:cxnSpLocks/>
            </p:cNvCxnSpPr>
            <p:nvPr/>
          </p:nvCxnSpPr>
          <p:spPr>
            <a:xfrm>
              <a:off x="4953000" y="1912660"/>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5ECB87B-7F29-65A0-D3D5-A4272366663E}"/>
                </a:ext>
              </a:extLst>
            </p:cNvPr>
            <p:cNvCxnSpPr>
              <a:cxnSpLocks/>
              <a:stCxn id="54" idx="2"/>
            </p:cNvCxnSpPr>
            <p:nvPr/>
          </p:nvCxnSpPr>
          <p:spPr>
            <a:xfrm flipV="1">
              <a:off x="4800600" y="1920670"/>
              <a:ext cx="244510" cy="29937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EA90F3B-152A-EF4F-F8C3-D4DF0C9DB3BC}"/>
                </a:ext>
              </a:extLst>
            </p:cNvPr>
            <p:cNvCxnSpPr>
              <a:cxnSpLocks/>
            </p:cNvCxnSpPr>
            <p:nvPr/>
          </p:nvCxnSpPr>
          <p:spPr>
            <a:xfrm flipV="1">
              <a:off x="5098650" y="1604151"/>
              <a:ext cx="0" cy="308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1975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654A-345F-27C6-B0C3-E20443340951}"/>
              </a:ext>
            </a:extLst>
          </p:cNvPr>
          <p:cNvSpPr>
            <a:spLocks noGrp="1"/>
          </p:cNvSpPr>
          <p:nvPr>
            <p:ph type="title"/>
          </p:nvPr>
        </p:nvSpPr>
        <p:spPr/>
        <p:txBody>
          <a:bodyPr/>
          <a:lstStyle/>
          <a:p>
            <a:r>
              <a:rPr lang="en-US" dirty="0"/>
              <a:t>CXU-LI port signaling</a:t>
            </a:r>
          </a:p>
        </p:txBody>
      </p:sp>
      <p:sp>
        <p:nvSpPr>
          <p:cNvPr id="4" name="Date Placeholder 3">
            <a:extLst>
              <a:ext uri="{FF2B5EF4-FFF2-40B4-BE49-F238E27FC236}">
                <a16:creationId xmlns:a16="http://schemas.microsoft.com/office/drawing/2014/main" id="{80414D95-49D9-1874-867D-A0734B9D2D51}"/>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0026A9A2-3B85-F6DE-162A-892242D379AD}"/>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FB52EA54-EC26-F633-46AD-EB895D60AD03}"/>
              </a:ext>
            </a:extLst>
          </p:cNvPr>
          <p:cNvSpPr>
            <a:spLocks noGrp="1"/>
          </p:cNvSpPr>
          <p:nvPr>
            <p:ph type="sldNum" sz="quarter" idx="12"/>
          </p:nvPr>
        </p:nvSpPr>
        <p:spPr/>
        <p:txBody>
          <a:bodyPr/>
          <a:lstStyle/>
          <a:p>
            <a:fld id="{0F4AB399-865D-4BE1-9079-4962ECA64CB8}" type="slidenum">
              <a:rPr lang="en-US" smtClean="0"/>
              <a:t>39</a:t>
            </a:fld>
            <a:endParaRPr lang="en-US"/>
          </a:p>
        </p:txBody>
      </p:sp>
      <p:grpSp>
        <p:nvGrpSpPr>
          <p:cNvPr id="44" name="Group 43">
            <a:extLst>
              <a:ext uri="{FF2B5EF4-FFF2-40B4-BE49-F238E27FC236}">
                <a16:creationId xmlns:a16="http://schemas.microsoft.com/office/drawing/2014/main" id="{F89ECE00-291F-F6D4-80CF-F35DA3B23117}"/>
              </a:ext>
            </a:extLst>
          </p:cNvPr>
          <p:cNvGrpSpPr/>
          <p:nvPr/>
        </p:nvGrpSpPr>
        <p:grpSpPr>
          <a:xfrm>
            <a:off x="1359663" y="1597809"/>
            <a:ext cx="8248710" cy="4600610"/>
            <a:chOff x="1540638" y="1593046"/>
            <a:chExt cx="8248710" cy="4600610"/>
          </a:xfrm>
        </p:grpSpPr>
        <p:pic>
          <p:nvPicPr>
            <p:cNvPr id="41" name="Picture 40">
              <a:extLst>
                <a:ext uri="{FF2B5EF4-FFF2-40B4-BE49-F238E27FC236}">
                  <a16:creationId xmlns:a16="http://schemas.microsoft.com/office/drawing/2014/main" id="{C7EC75C3-CA96-C7C2-E8DC-96EC2FF9ADBF}"/>
                </a:ext>
              </a:extLst>
            </p:cNvPr>
            <p:cNvPicPr>
              <a:picLocks noChangeAspect="1"/>
            </p:cNvPicPr>
            <p:nvPr/>
          </p:nvPicPr>
          <p:blipFill>
            <a:blip r:embed="rId3"/>
            <a:stretch>
              <a:fillRect/>
            </a:stretch>
          </p:blipFill>
          <p:spPr>
            <a:xfrm>
              <a:off x="1583501" y="1593046"/>
              <a:ext cx="8205847" cy="2605107"/>
            </a:xfrm>
            <a:prstGeom prst="rect">
              <a:avLst/>
            </a:prstGeom>
          </p:spPr>
        </p:pic>
        <p:pic>
          <p:nvPicPr>
            <p:cNvPr id="43" name="Picture 42">
              <a:extLst>
                <a:ext uri="{FF2B5EF4-FFF2-40B4-BE49-F238E27FC236}">
                  <a16:creationId xmlns:a16="http://schemas.microsoft.com/office/drawing/2014/main" id="{52BCEADB-F36D-FE90-8EB6-4E349A26A1CB}"/>
                </a:ext>
              </a:extLst>
            </p:cNvPr>
            <p:cNvPicPr>
              <a:picLocks noChangeAspect="1"/>
            </p:cNvPicPr>
            <p:nvPr/>
          </p:nvPicPr>
          <p:blipFill>
            <a:blip r:embed="rId4"/>
            <a:stretch>
              <a:fillRect/>
            </a:stretch>
          </p:blipFill>
          <p:spPr>
            <a:xfrm>
              <a:off x="1540638" y="4136241"/>
              <a:ext cx="8248710" cy="2057415"/>
            </a:xfrm>
            <a:prstGeom prst="rect">
              <a:avLst/>
            </a:prstGeom>
          </p:spPr>
        </p:pic>
      </p:grpSp>
    </p:spTree>
    <p:extLst>
      <p:ext uri="{BB962C8B-B14F-4D97-AF65-F5344CB8AC3E}">
        <p14:creationId xmlns:p14="http://schemas.microsoft.com/office/powerpoint/2010/main" val="218834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84E4-2DD0-33B7-A540-81027C61E445}"/>
              </a:ext>
            </a:extLst>
          </p:cNvPr>
          <p:cNvSpPr>
            <a:spLocks noGrp="1"/>
          </p:cNvSpPr>
          <p:nvPr>
            <p:ph type="title"/>
          </p:nvPr>
        </p:nvSpPr>
        <p:spPr>
          <a:xfrm>
            <a:off x="571500" y="377623"/>
            <a:ext cx="11049000" cy="1325563"/>
          </a:xfrm>
        </p:spPr>
        <p:txBody>
          <a:bodyPr>
            <a:normAutofit/>
          </a:bodyPr>
          <a:lstStyle/>
          <a:p>
            <a:r>
              <a:rPr lang="en-US" sz="4000" dirty="0"/>
              <a:t>RISC-V custom extensions’ reuse problem </a:t>
            </a:r>
            <a:r>
              <a:rPr lang="en-US" sz="3200" i="1" dirty="0"/>
              <a:t>(</a:t>
            </a:r>
            <a:r>
              <a:rPr lang="en-US" sz="32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3200" i="1" dirty="0"/>
              <a:t>1) </a:t>
            </a:r>
          </a:p>
        </p:txBody>
      </p:sp>
      <p:sp>
        <p:nvSpPr>
          <p:cNvPr id="3" name="Content Placeholder 2">
            <a:extLst>
              <a:ext uri="{FF2B5EF4-FFF2-40B4-BE49-F238E27FC236}">
                <a16:creationId xmlns:a16="http://schemas.microsoft.com/office/drawing/2014/main" id="{B0A21AE5-B7CC-7650-4872-62F55217CC48}"/>
              </a:ext>
            </a:extLst>
          </p:cNvPr>
          <p:cNvSpPr>
            <a:spLocks noGrp="1"/>
          </p:cNvSpPr>
          <p:nvPr>
            <p:ph idx="1"/>
          </p:nvPr>
        </p:nvSpPr>
        <p:spPr>
          <a:xfrm>
            <a:off x="838200" y="1825625"/>
            <a:ext cx="11196196" cy="4351338"/>
          </a:xfrm>
        </p:spPr>
        <p:txBody>
          <a:bodyPr/>
          <a:lstStyle/>
          <a:p>
            <a:r>
              <a:rPr lang="en-US" dirty="0"/>
              <a:t>Standard extensions layer and compose. But take years to ratify</a:t>
            </a:r>
          </a:p>
          <a:p>
            <a:r>
              <a:rPr lang="en-US" dirty="0"/>
              <a:t>Custom extensions: rapid in-house domain optimized solutions</a:t>
            </a:r>
          </a:p>
          <a:p>
            <a:r>
              <a:rPr lang="en-US" dirty="0"/>
              <a:t>… with incompatible opcodes, discovery, computation, state, error handling, tools, versioning, hardware signaling</a:t>
            </a:r>
          </a:p>
          <a:p>
            <a:pPr lvl="1"/>
            <a:r>
              <a:rPr lang="en-US" i="1" dirty="0"/>
              <a:t>RoCC, CV-X-IF, PCPI, SCAIE-V, MCUX, ACE, CODAL, …</a:t>
            </a:r>
          </a:p>
          <a:p>
            <a:r>
              <a:rPr lang="en-US" dirty="0"/>
              <a:t>Solution silos </a:t>
            </a:r>
            <a:r>
              <a:rPr lang="en-US" dirty="0">
                <a:latin typeface="Arial" panose="020B0604020202020204" pitchFamily="34" charset="0"/>
                <a:cs typeface="Arial" panose="020B0604020202020204" pitchFamily="34" charset="0"/>
                <a:sym typeface="Wingdings" panose="05000000000000000000" pitchFamily="2" charset="2"/>
              </a:rPr>
              <a:t>→</a:t>
            </a:r>
            <a:r>
              <a:rPr lang="en-US" dirty="0"/>
              <a:t> </a:t>
            </a:r>
            <a:r>
              <a:rPr lang="en-US" dirty="0">
                <a:sym typeface="Wingdings" panose="05000000000000000000" pitchFamily="2" charset="2"/>
              </a:rPr>
              <a:t>fragmentation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6" name="Date Placeholder 5">
            <a:extLst>
              <a:ext uri="{FF2B5EF4-FFF2-40B4-BE49-F238E27FC236}">
                <a16:creationId xmlns:a16="http://schemas.microsoft.com/office/drawing/2014/main" id="{C0C7CB4A-F2C4-7D41-D075-ED5877691796}"/>
              </a:ext>
            </a:extLst>
          </p:cNvPr>
          <p:cNvSpPr>
            <a:spLocks noGrp="1"/>
          </p:cNvSpPr>
          <p:nvPr>
            <p:ph type="dt" sz="half" idx="10"/>
          </p:nvPr>
        </p:nvSpPr>
        <p:spPr/>
        <p:txBody>
          <a:bodyPr/>
          <a:lstStyle/>
          <a:p>
            <a:r>
              <a:rPr lang="en-US" dirty="0"/>
              <a:t>Aug 6, 2023</a:t>
            </a:r>
          </a:p>
        </p:txBody>
      </p:sp>
      <p:sp>
        <p:nvSpPr>
          <p:cNvPr id="7" name="Footer Placeholder 6">
            <a:extLst>
              <a:ext uri="{FF2B5EF4-FFF2-40B4-BE49-F238E27FC236}">
                <a16:creationId xmlns:a16="http://schemas.microsoft.com/office/drawing/2014/main" id="{F0FEE509-001E-4DA6-31BC-A998681CD2B3}"/>
              </a:ext>
            </a:extLst>
          </p:cNvPr>
          <p:cNvSpPr>
            <a:spLocks noGrp="1"/>
          </p:cNvSpPr>
          <p:nvPr>
            <p:ph type="ftr" sz="quarter" idx="11"/>
          </p:nvPr>
        </p:nvSpPr>
        <p:spPr/>
        <p:txBody>
          <a:bodyPr/>
          <a:lstStyle/>
          <a:p>
            <a:r>
              <a:rPr lang="en-US" dirty="0"/>
              <a:t>CX Spec</a:t>
            </a:r>
          </a:p>
        </p:txBody>
      </p:sp>
      <p:sp>
        <p:nvSpPr>
          <p:cNvPr id="8" name="Slide Number Placeholder 7">
            <a:extLst>
              <a:ext uri="{FF2B5EF4-FFF2-40B4-BE49-F238E27FC236}">
                <a16:creationId xmlns:a16="http://schemas.microsoft.com/office/drawing/2014/main" id="{E8340FBE-66A4-96DA-1AC7-D74A144B9E20}"/>
              </a:ext>
            </a:extLst>
          </p:cNvPr>
          <p:cNvSpPr>
            <a:spLocks noGrp="1"/>
          </p:cNvSpPr>
          <p:nvPr>
            <p:ph type="sldNum" sz="quarter" idx="12"/>
          </p:nvPr>
        </p:nvSpPr>
        <p:spPr/>
        <p:txBody>
          <a:bodyPr/>
          <a:lstStyle/>
          <a:p>
            <a:fld id="{0F4AB399-865D-4BE1-9079-4962ECA64CB8}" type="slidenum">
              <a:rPr lang="en-US" smtClean="0"/>
              <a:t>4</a:t>
            </a:fld>
            <a:endParaRPr lang="en-US"/>
          </a:p>
        </p:txBody>
      </p:sp>
      <p:pic>
        <p:nvPicPr>
          <p:cNvPr id="10" name="Picture 9">
            <a:extLst>
              <a:ext uri="{FF2B5EF4-FFF2-40B4-BE49-F238E27FC236}">
                <a16:creationId xmlns:a16="http://schemas.microsoft.com/office/drawing/2014/main" id="{A0E6F626-005B-F7D7-8DDF-2062C502155E}"/>
              </a:ext>
            </a:extLst>
          </p:cNvPr>
          <p:cNvPicPr>
            <a:picLocks noChangeAspect="1"/>
          </p:cNvPicPr>
          <p:nvPr/>
        </p:nvPicPr>
        <p:blipFill>
          <a:blip r:embed="rId4"/>
          <a:stretch>
            <a:fillRect/>
          </a:stretch>
        </p:blipFill>
        <p:spPr>
          <a:xfrm>
            <a:off x="7362497" y="3712945"/>
            <a:ext cx="4739446" cy="3061149"/>
          </a:xfrm>
          <a:prstGeom prst="rect">
            <a:avLst/>
          </a:prstGeom>
        </p:spPr>
      </p:pic>
    </p:spTree>
    <p:custDataLst>
      <p:tags r:id="rId1"/>
    </p:custDataLst>
    <p:extLst>
      <p:ext uri="{BB962C8B-B14F-4D97-AF65-F5344CB8AC3E}">
        <p14:creationId xmlns:p14="http://schemas.microsoft.com/office/powerpoint/2010/main" val="80724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4B52689-1A18-812F-BD66-C6B8FA7106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1660" y="4246030"/>
            <a:ext cx="5233495" cy="1843224"/>
          </a:xfrm>
          <a:prstGeom prst="rect">
            <a:avLst/>
          </a:prstGeom>
        </p:spPr>
      </p:pic>
      <p:sp>
        <p:nvSpPr>
          <p:cNvPr id="2" name="Title 1">
            <a:extLst>
              <a:ext uri="{FF2B5EF4-FFF2-40B4-BE49-F238E27FC236}">
                <a16:creationId xmlns:a16="http://schemas.microsoft.com/office/drawing/2014/main" id="{C2409BA1-047E-38E3-B1AD-14E1E5A51ABC}"/>
              </a:ext>
            </a:extLst>
          </p:cNvPr>
          <p:cNvSpPr>
            <a:spLocks noGrp="1"/>
          </p:cNvSpPr>
          <p:nvPr>
            <p:ph type="title"/>
          </p:nvPr>
        </p:nvSpPr>
        <p:spPr/>
        <p:txBody>
          <a:bodyPr/>
          <a:lstStyle/>
          <a:p>
            <a:r>
              <a:rPr lang="en-US" dirty="0"/>
              <a:t>CXU-L0: combinational CXU </a:t>
            </a:r>
            <a:r>
              <a:rPr lang="en-US" sz="3200" i="1" dirty="0"/>
              <a:t>(§3.5)</a:t>
            </a:r>
            <a:endParaRPr lang="en-US" dirty="0"/>
          </a:p>
        </p:txBody>
      </p:sp>
      <p:sp>
        <p:nvSpPr>
          <p:cNvPr id="3" name="Content Placeholder 2">
            <a:extLst>
              <a:ext uri="{FF2B5EF4-FFF2-40B4-BE49-F238E27FC236}">
                <a16:creationId xmlns:a16="http://schemas.microsoft.com/office/drawing/2014/main" id="{D8262137-F7CC-790D-7F0F-5C0B8EAE216A}"/>
              </a:ext>
            </a:extLst>
          </p:cNvPr>
          <p:cNvSpPr>
            <a:spLocks noGrp="1"/>
          </p:cNvSpPr>
          <p:nvPr>
            <p:ph idx="1"/>
          </p:nvPr>
        </p:nvSpPr>
        <p:spPr>
          <a:xfrm>
            <a:off x="838199" y="1602827"/>
            <a:ext cx="6704441" cy="4351338"/>
          </a:xfrm>
        </p:spPr>
        <p:txBody>
          <a:bodyPr>
            <a:normAutofit/>
          </a:bodyPr>
          <a:lstStyle/>
          <a:p>
            <a:r>
              <a:rPr lang="en-US" dirty="0"/>
              <a:t>Stateless composable extensions only</a:t>
            </a:r>
          </a:p>
          <a:p>
            <a:r>
              <a:rPr lang="en-US" dirty="0"/>
              <a:t>Combinational function of the CXU request</a:t>
            </a:r>
          </a:p>
          <a:p>
            <a:r>
              <a:rPr lang="en-US" dirty="0"/>
              <a:t>Send response after comb. delay</a:t>
            </a:r>
          </a:p>
        </p:txBody>
      </p:sp>
      <p:sp>
        <p:nvSpPr>
          <p:cNvPr id="4" name="Date Placeholder 3">
            <a:extLst>
              <a:ext uri="{FF2B5EF4-FFF2-40B4-BE49-F238E27FC236}">
                <a16:creationId xmlns:a16="http://schemas.microsoft.com/office/drawing/2014/main" id="{B8646A4E-2475-F6CF-14CB-ECDE3E354F62}"/>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3B6465B3-ACA3-B9BC-442D-0BA2250277D2}"/>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DF9C5940-E99F-914C-D04A-F0DFB189858B}"/>
              </a:ext>
            </a:extLst>
          </p:cNvPr>
          <p:cNvSpPr>
            <a:spLocks noGrp="1"/>
          </p:cNvSpPr>
          <p:nvPr>
            <p:ph type="sldNum" sz="quarter" idx="12"/>
          </p:nvPr>
        </p:nvSpPr>
        <p:spPr/>
        <p:txBody>
          <a:bodyPr/>
          <a:lstStyle/>
          <a:p>
            <a:fld id="{0F4AB399-865D-4BE1-9079-4962ECA64CB8}" type="slidenum">
              <a:rPr lang="en-US" smtClean="0"/>
              <a:t>40</a:t>
            </a:fld>
            <a:endParaRPr lang="en-US"/>
          </a:p>
        </p:txBody>
      </p:sp>
      <p:pic>
        <p:nvPicPr>
          <p:cNvPr id="18" name="Graphic 17">
            <a:extLst>
              <a:ext uri="{FF2B5EF4-FFF2-40B4-BE49-F238E27FC236}">
                <a16:creationId xmlns:a16="http://schemas.microsoft.com/office/drawing/2014/main" id="{B36147EA-39C8-9C2D-F38A-ABC2BF79AB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5500" y="4126137"/>
            <a:ext cx="6286500" cy="2000250"/>
          </a:xfrm>
          <a:prstGeom prst="rect">
            <a:avLst/>
          </a:prstGeom>
        </p:spPr>
      </p:pic>
    </p:spTree>
    <p:extLst>
      <p:ext uri="{BB962C8B-B14F-4D97-AF65-F5344CB8AC3E}">
        <p14:creationId xmlns:p14="http://schemas.microsoft.com/office/powerpoint/2010/main" val="3625569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9BA1-047E-38E3-B1AD-14E1E5A51ABC}"/>
              </a:ext>
            </a:extLst>
          </p:cNvPr>
          <p:cNvSpPr>
            <a:spLocks noGrp="1"/>
          </p:cNvSpPr>
          <p:nvPr>
            <p:ph type="title"/>
          </p:nvPr>
        </p:nvSpPr>
        <p:spPr/>
        <p:txBody>
          <a:bodyPr/>
          <a:lstStyle/>
          <a:p>
            <a:r>
              <a:rPr lang="en-US" sz="4200" dirty="0"/>
              <a:t>CXU-L1: fixed-latency (pipelined) CXU </a:t>
            </a:r>
            <a:r>
              <a:rPr lang="en-US" sz="3200" i="1" dirty="0"/>
              <a:t>(§3.6)</a:t>
            </a:r>
            <a:endParaRPr lang="en-US" dirty="0"/>
          </a:p>
        </p:txBody>
      </p:sp>
      <p:sp>
        <p:nvSpPr>
          <p:cNvPr id="3" name="Content Placeholder 2">
            <a:extLst>
              <a:ext uri="{FF2B5EF4-FFF2-40B4-BE49-F238E27FC236}">
                <a16:creationId xmlns:a16="http://schemas.microsoft.com/office/drawing/2014/main" id="{D8262137-F7CC-790D-7F0F-5C0B8EAE216A}"/>
              </a:ext>
            </a:extLst>
          </p:cNvPr>
          <p:cNvSpPr>
            <a:spLocks noGrp="1"/>
          </p:cNvSpPr>
          <p:nvPr>
            <p:ph idx="1"/>
          </p:nvPr>
        </p:nvSpPr>
        <p:spPr>
          <a:xfrm>
            <a:off x="838199" y="1588902"/>
            <a:ext cx="11091864" cy="4351338"/>
          </a:xfrm>
        </p:spPr>
        <p:txBody>
          <a:bodyPr>
            <a:normAutofit/>
          </a:bodyPr>
          <a:lstStyle/>
          <a:p>
            <a:r>
              <a:rPr lang="en-US" sz="2400" dirty="0"/>
              <a:t>Compute function of request </a:t>
            </a:r>
            <a:r>
              <a:rPr lang="en-US" sz="2400" i="1" dirty="0"/>
              <a:t>and state</a:t>
            </a:r>
            <a:r>
              <a:rPr lang="en-US" sz="2400" dirty="0"/>
              <a:t>; send response after CXU_LATENCY cycles</a:t>
            </a:r>
          </a:p>
          <a:p>
            <a:r>
              <a:rPr lang="en-US" sz="2400" dirty="0"/>
              <a:t>Initiation interval=1/cycle. No flow control</a:t>
            </a:r>
          </a:p>
          <a:p>
            <a:r>
              <a:rPr lang="en-US" sz="2400" dirty="0"/>
              <a:t>Clock gating to save power: clk_en=0 suspends CXU interface and internals</a:t>
            </a:r>
          </a:p>
        </p:txBody>
      </p:sp>
      <p:sp>
        <p:nvSpPr>
          <p:cNvPr id="4" name="Date Placeholder 3">
            <a:extLst>
              <a:ext uri="{FF2B5EF4-FFF2-40B4-BE49-F238E27FC236}">
                <a16:creationId xmlns:a16="http://schemas.microsoft.com/office/drawing/2014/main" id="{B8646A4E-2475-F6CF-14CB-ECDE3E354F62}"/>
              </a:ext>
            </a:extLst>
          </p:cNvPr>
          <p:cNvSpPr>
            <a:spLocks noGrp="1"/>
          </p:cNvSpPr>
          <p:nvPr>
            <p:ph type="dt" sz="half" idx="10"/>
          </p:nvPr>
        </p:nvSpPr>
        <p:spPr/>
        <p:txBody>
          <a:bodyPr/>
          <a:lstStyle/>
          <a:p>
            <a:r>
              <a:rPr lang="en-US" dirty="0"/>
              <a:t>Aug 6, 2023</a:t>
            </a:r>
          </a:p>
        </p:txBody>
      </p:sp>
      <p:pic>
        <p:nvPicPr>
          <p:cNvPr id="8" name="Picture 7">
            <a:extLst>
              <a:ext uri="{FF2B5EF4-FFF2-40B4-BE49-F238E27FC236}">
                <a16:creationId xmlns:a16="http://schemas.microsoft.com/office/drawing/2014/main" id="{28876C92-510F-647F-3CF9-8424A57D17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2483" y="3385211"/>
            <a:ext cx="5902085" cy="2971139"/>
          </a:xfrm>
          <a:prstGeom prst="rect">
            <a:avLst/>
          </a:prstGeom>
        </p:spPr>
      </p:pic>
      <p:pic>
        <p:nvPicPr>
          <p:cNvPr id="12" name="Graphic 11">
            <a:extLst>
              <a:ext uri="{FF2B5EF4-FFF2-40B4-BE49-F238E27FC236}">
                <a16:creationId xmlns:a16="http://schemas.microsoft.com/office/drawing/2014/main" id="{A98B19E5-CA84-ED71-A3CC-1BC245FDE5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7432" y="3015308"/>
            <a:ext cx="6096000" cy="3810000"/>
          </a:xfrm>
          <a:prstGeom prst="rect">
            <a:avLst/>
          </a:prstGeom>
        </p:spPr>
      </p:pic>
    </p:spTree>
    <p:extLst>
      <p:ext uri="{BB962C8B-B14F-4D97-AF65-F5344CB8AC3E}">
        <p14:creationId xmlns:p14="http://schemas.microsoft.com/office/powerpoint/2010/main" val="2641737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9BA1-047E-38E3-B1AD-14E1E5A51ABC}"/>
              </a:ext>
            </a:extLst>
          </p:cNvPr>
          <p:cNvSpPr>
            <a:spLocks noGrp="1"/>
          </p:cNvSpPr>
          <p:nvPr>
            <p:ph type="title"/>
          </p:nvPr>
        </p:nvSpPr>
        <p:spPr/>
        <p:txBody>
          <a:bodyPr>
            <a:normAutofit/>
          </a:bodyPr>
          <a:lstStyle/>
          <a:p>
            <a:r>
              <a:rPr lang="en-US" sz="4000" dirty="0"/>
              <a:t>CXU-L2: variable-latency (stream) CXU</a:t>
            </a:r>
            <a:r>
              <a:rPr lang="en-US" sz="4000" i="1" dirty="0"/>
              <a:t> </a:t>
            </a:r>
            <a:r>
              <a:rPr lang="en-US" sz="2800" i="1" dirty="0"/>
              <a:t>(§3.7)</a:t>
            </a:r>
            <a:endParaRPr lang="en-US" sz="4000" dirty="0"/>
          </a:p>
        </p:txBody>
      </p:sp>
      <p:sp>
        <p:nvSpPr>
          <p:cNvPr id="3" name="Content Placeholder 2">
            <a:extLst>
              <a:ext uri="{FF2B5EF4-FFF2-40B4-BE49-F238E27FC236}">
                <a16:creationId xmlns:a16="http://schemas.microsoft.com/office/drawing/2014/main" id="{D8262137-F7CC-790D-7F0F-5C0B8EAE216A}"/>
              </a:ext>
            </a:extLst>
          </p:cNvPr>
          <p:cNvSpPr>
            <a:spLocks noGrp="1"/>
          </p:cNvSpPr>
          <p:nvPr>
            <p:ph idx="1"/>
          </p:nvPr>
        </p:nvSpPr>
        <p:spPr>
          <a:xfrm>
            <a:off x="838200" y="1593543"/>
            <a:ext cx="5257801" cy="1603375"/>
          </a:xfrm>
        </p:spPr>
        <p:txBody>
          <a:bodyPr>
            <a:normAutofit/>
          </a:bodyPr>
          <a:lstStyle/>
          <a:p>
            <a:r>
              <a:rPr lang="en-US" sz="2400" dirty="0"/>
              <a:t>Compute function of request and state; send response, in order, later</a:t>
            </a:r>
          </a:p>
          <a:p>
            <a:r>
              <a:rPr lang="en-US" sz="2400" dirty="0"/>
              <a:t>Flow control: CXU can suspend requests; CPU can suspend responses</a:t>
            </a:r>
          </a:p>
        </p:txBody>
      </p:sp>
      <p:pic>
        <p:nvPicPr>
          <p:cNvPr id="8" name="Picture 7">
            <a:extLst>
              <a:ext uri="{FF2B5EF4-FFF2-40B4-BE49-F238E27FC236}">
                <a16:creationId xmlns:a16="http://schemas.microsoft.com/office/drawing/2014/main" id="{168B4A50-1C9C-B557-BD97-62573EE338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603" y="3262854"/>
            <a:ext cx="5755280" cy="3595146"/>
          </a:xfrm>
          <a:prstGeom prst="rect">
            <a:avLst/>
          </a:prstGeom>
        </p:spPr>
      </p:pic>
      <p:pic>
        <p:nvPicPr>
          <p:cNvPr id="12" name="Graphic 11">
            <a:extLst>
              <a:ext uri="{FF2B5EF4-FFF2-40B4-BE49-F238E27FC236}">
                <a16:creationId xmlns:a16="http://schemas.microsoft.com/office/drawing/2014/main" id="{CD4135C8-8A6C-BE66-F0EB-83436440E9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5000" y="2432363"/>
            <a:ext cx="6477000" cy="4381500"/>
          </a:xfrm>
          <a:prstGeom prst="rect">
            <a:avLst/>
          </a:prstGeom>
        </p:spPr>
      </p:pic>
    </p:spTree>
    <p:extLst>
      <p:ext uri="{BB962C8B-B14F-4D97-AF65-F5344CB8AC3E}">
        <p14:creationId xmlns:p14="http://schemas.microsoft.com/office/powerpoint/2010/main" val="1396183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9BA1-047E-38E3-B1AD-14E1E5A51ABC}"/>
              </a:ext>
            </a:extLst>
          </p:cNvPr>
          <p:cNvSpPr>
            <a:spLocks noGrp="1"/>
          </p:cNvSpPr>
          <p:nvPr>
            <p:ph type="title"/>
          </p:nvPr>
        </p:nvSpPr>
        <p:spPr/>
        <p:txBody>
          <a:bodyPr/>
          <a:lstStyle/>
          <a:p>
            <a:r>
              <a:rPr lang="en-US" dirty="0"/>
              <a:t>CXU-L3: reordering CXU </a:t>
            </a:r>
            <a:r>
              <a:rPr lang="en-US" sz="3200" i="1" dirty="0"/>
              <a:t>(§3.8)</a:t>
            </a:r>
            <a:endParaRPr lang="en-US" dirty="0"/>
          </a:p>
        </p:txBody>
      </p:sp>
      <p:sp>
        <p:nvSpPr>
          <p:cNvPr id="3" name="Content Placeholder 2">
            <a:extLst>
              <a:ext uri="{FF2B5EF4-FFF2-40B4-BE49-F238E27FC236}">
                <a16:creationId xmlns:a16="http://schemas.microsoft.com/office/drawing/2014/main" id="{D8262137-F7CC-790D-7F0F-5C0B8EAE216A}"/>
              </a:ext>
            </a:extLst>
          </p:cNvPr>
          <p:cNvSpPr>
            <a:spLocks noGrp="1"/>
          </p:cNvSpPr>
          <p:nvPr>
            <p:ph idx="1"/>
          </p:nvPr>
        </p:nvSpPr>
        <p:spPr>
          <a:xfrm>
            <a:off x="918847" y="1328971"/>
            <a:ext cx="5257801" cy="4351338"/>
          </a:xfrm>
        </p:spPr>
        <p:txBody>
          <a:bodyPr>
            <a:normAutofit/>
          </a:bodyPr>
          <a:lstStyle/>
          <a:p>
            <a:r>
              <a:rPr lang="en-US" sz="2400" dirty="0"/>
              <a:t>Compute func of request and state;</a:t>
            </a:r>
            <a:br>
              <a:rPr lang="en-US" sz="2400" dirty="0"/>
            </a:br>
            <a:r>
              <a:rPr lang="en-US" sz="2400" dirty="0"/>
              <a:t>send response, possibly out of order</a:t>
            </a:r>
          </a:p>
        </p:txBody>
      </p:sp>
      <p:sp>
        <p:nvSpPr>
          <p:cNvPr id="4" name="Date Placeholder 3">
            <a:extLst>
              <a:ext uri="{FF2B5EF4-FFF2-40B4-BE49-F238E27FC236}">
                <a16:creationId xmlns:a16="http://schemas.microsoft.com/office/drawing/2014/main" id="{B8646A4E-2475-F6CF-14CB-ECDE3E354F62}"/>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3B6465B3-ACA3-B9BC-442D-0BA2250277D2}"/>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DF9C5940-E99F-914C-D04A-F0DFB189858B}"/>
              </a:ext>
            </a:extLst>
          </p:cNvPr>
          <p:cNvSpPr>
            <a:spLocks noGrp="1"/>
          </p:cNvSpPr>
          <p:nvPr>
            <p:ph type="sldNum" sz="quarter" idx="12"/>
          </p:nvPr>
        </p:nvSpPr>
        <p:spPr/>
        <p:txBody>
          <a:bodyPr/>
          <a:lstStyle/>
          <a:p>
            <a:fld id="{0F4AB399-865D-4BE1-9079-4962ECA64CB8}" type="slidenum">
              <a:rPr lang="en-US" smtClean="0"/>
              <a:t>43</a:t>
            </a:fld>
            <a:endParaRPr lang="en-US"/>
          </a:p>
        </p:txBody>
      </p:sp>
      <p:pic>
        <p:nvPicPr>
          <p:cNvPr id="8" name="Picture 7">
            <a:extLst>
              <a:ext uri="{FF2B5EF4-FFF2-40B4-BE49-F238E27FC236}">
                <a16:creationId xmlns:a16="http://schemas.microsoft.com/office/drawing/2014/main" id="{F10B5F0B-73B4-E76B-CBC2-0D31E763BF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669" y="2190751"/>
            <a:ext cx="6853138" cy="2804504"/>
          </a:xfrm>
          <a:prstGeom prst="rect">
            <a:avLst/>
          </a:prstGeom>
        </p:spPr>
      </p:pic>
      <p:pic>
        <p:nvPicPr>
          <p:cNvPr id="12" name="Picture 11">
            <a:extLst>
              <a:ext uri="{FF2B5EF4-FFF2-40B4-BE49-F238E27FC236}">
                <a16:creationId xmlns:a16="http://schemas.microsoft.com/office/drawing/2014/main" id="{62ABEB8D-655F-632F-4F48-BA2A43C669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5750" y="4995255"/>
            <a:ext cx="6837057" cy="1819288"/>
          </a:xfrm>
          <a:prstGeom prst="rect">
            <a:avLst/>
          </a:prstGeom>
        </p:spPr>
      </p:pic>
      <p:pic>
        <p:nvPicPr>
          <p:cNvPr id="15" name="Graphic 14">
            <a:extLst>
              <a:ext uri="{FF2B5EF4-FFF2-40B4-BE49-F238E27FC236}">
                <a16:creationId xmlns:a16="http://schemas.microsoft.com/office/drawing/2014/main" id="{E6F17C19-84A5-256B-873D-F0F23D4BA1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8254" y="1709796"/>
            <a:ext cx="4412746" cy="5148204"/>
          </a:xfrm>
          <a:prstGeom prst="rect">
            <a:avLst/>
          </a:prstGeom>
        </p:spPr>
      </p:pic>
    </p:spTree>
    <p:extLst>
      <p:ext uri="{BB962C8B-B14F-4D97-AF65-F5344CB8AC3E}">
        <p14:creationId xmlns:p14="http://schemas.microsoft.com/office/powerpoint/2010/main" val="1561895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9BA1-047E-38E3-B1AD-14E1E5A51ABC}"/>
              </a:ext>
            </a:extLst>
          </p:cNvPr>
          <p:cNvSpPr>
            <a:spLocks noGrp="1"/>
          </p:cNvSpPr>
          <p:nvPr>
            <p:ph type="title"/>
          </p:nvPr>
        </p:nvSpPr>
        <p:spPr/>
        <p:txBody>
          <a:bodyPr/>
          <a:lstStyle/>
          <a:p>
            <a:r>
              <a:rPr lang="en-US" dirty="0"/>
              <a:t>CXU-LI-compliant CPUs </a:t>
            </a:r>
            <a:r>
              <a:rPr lang="en-US" i="1" dirty="0"/>
              <a:t>(§3.10)</a:t>
            </a:r>
            <a:endParaRPr lang="en-US" dirty="0"/>
          </a:p>
        </p:txBody>
      </p:sp>
      <p:sp>
        <p:nvSpPr>
          <p:cNvPr id="3" name="Content Placeholder 2">
            <a:extLst>
              <a:ext uri="{FF2B5EF4-FFF2-40B4-BE49-F238E27FC236}">
                <a16:creationId xmlns:a16="http://schemas.microsoft.com/office/drawing/2014/main" id="{D8262137-F7CC-790D-7F0F-5C0B8EAE216A}"/>
              </a:ext>
            </a:extLst>
          </p:cNvPr>
          <p:cNvSpPr>
            <a:spLocks noGrp="1"/>
          </p:cNvSpPr>
          <p:nvPr>
            <p:ph idx="1"/>
          </p:nvPr>
        </p:nvSpPr>
        <p:spPr>
          <a:xfrm>
            <a:off x="838200" y="1775618"/>
            <a:ext cx="11310939" cy="4853782"/>
          </a:xfrm>
        </p:spPr>
        <p:txBody>
          <a:bodyPr>
            <a:normAutofit/>
          </a:bodyPr>
          <a:lstStyle/>
          <a:p>
            <a:r>
              <a:rPr lang="en-US" dirty="0"/>
              <a:t>-</a:t>
            </a:r>
            <a:r>
              <a:rPr lang="en-US" dirty="0" err="1"/>
              <a:t>Zicx</a:t>
            </a:r>
            <a:r>
              <a:rPr lang="en-US" dirty="0"/>
              <a:t> CX multiplexing: </a:t>
            </a:r>
            <a:r>
              <a:rPr lang="en-US" dirty="0">
                <a:sym typeface="Wingdings" panose="05000000000000000000" pitchFamily="2" charset="2"/>
              </a:rPr>
              <a:t>CXU requests, CXU </a:t>
            </a:r>
            <a:r>
              <a:rPr lang="en-US" dirty="0" err="1">
                <a:sym typeface="Wingdings" panose="05000000000000000000" pitchFamily="2" charset="2"/>
              </a:rPr>
              <a:t>reponses</a:t>
            </a:r>
            <a:endParaRPr lang="en-US" dirty="0">
              <a:sym typeface="Wingdings" panose="05000000000000000000" pitchFamily="2" charset="2"/>
            </a:endParaRPr>
          </a:p>
          <a:p>
            <a:r>
              <a:rPr lang="en-US" dirty="0">
                <a:sym typeface="Wingdings" panose="05000000000000000000" pitchFamily="2" charset="2"/>
              </a:rPr>
              <a:t>Composition: CXUs’ levels ≤ CPUs’ levels</a:t>
            </a:r>
          </a:p>
          <a:p>
            <a:r>
              <a:rPr lang="en-US" dirty="0">
                <a:sym typeface="Wingdings" panose="05000000000000000000" pitchFamily="2" charset="2"/>
              </a:rPr>
              <a:t>Austere single cycle CPU</a:t>
            </a:r>
          </a:p>
          <a:p>
            <a:pPr lvl="1"/>
            <a:r>
              <a:rPr lang="en-US" dirty="0">
                <a:sym typeface="Wingdings" panose="05000000000000000000" pitchFamily="2" charset="2"/>
              </a:rPr>
              <a:t>-L0 combinational CXUs only</a:t>
            </a:r>
          </a:p>
          <a:p>
            <a:r>
              <a:rPr lang="en-US" dirty="0">
                <a:sym typeface="Wingdings" panose="05000000000000000000" pitchFamily="2" charset="2"/>
              </a:rPr>
              <a:t>Pipelined in-order CPU</a:t>
            </a:r>
          </a:p>
          <a:p>
            <a:pPr lvl="1"/>
            <a:r>
              <a:rPr lang="en-US" dirty="0">
                <a:sym typeface="Wingdings" panose="05000000000000000000" pitchFamily="2" charset="2"/>
              </a:rPr>
              <a:t>-L1 for some fixed latency</a:t>
            </a:r>
          </a:p>
          <a:p>
            <a:pPr lvl="1"/>
            <a:r>
              <a:rPr lang="en-US" dirty="0">
                <a:sym typeface="Wingdings" panose="05000000000000000000" pitchFamily="2" charset="2"/>
              </a:rPr>
              <a:t>-L2, suspend pipeline on req_ready=0, negate resp_ready when </a:t>
            </a:r>
            <a:r>
              <a:rPr lang="en-US" dirty="0" err="1">
                <a:sym typeface="Wingdings" panose="05000000000000000000" pitchFamily="2" charset="2"/>
              </a:rPr>
              <a:t>regfile</a:t>
            </a:r>
            <a:r>
              <a:rPr lang="en-US" dirty="0">
                <a:sym typeface="Wingdings" panose="05000000000000000000" pitchFamily="2" charset="2"/>
              </a:rPr>
              <a:t> WB busy</a:t>
            </a:r>
          </a:p>
          <a:p>
            <a:r>
              <a:rPr lang="en-US" dirty="0" err="1">
                <a:sym typeface="Wingdings" panose="05000000000000000000" pitchFamily="2" charset="2"/>
              </a:rPr>
              <a:t>OoO</a:t>
            </a:r>
            <a:r>
              <a:rPr lang="en-US" dirty="0">
                <a:sym typeface="Wingdings" panose="05000000000000000000" pitchFamily="2" charset="2"/>
              </a:rPr>
              <a:t> completion CPU</a:t>
            </a:r>
          </a:p>
          <a:p>
            <a:pPr lvl="1"/>
            <a:r>
              <a:rPr lang="en-US" dirty="0">
                <a:sym typeface="Wingdings" panose="05000000000000000000" pitchFamily="2" charset="2"/>
              </a:rPr>
              <a:t>-L2 or -L3</a:t>
            </a:r>
          </a:p>
          <a:p>
            <a:endParaRPr lang="en-US" dirty="0"/>
          </a:p>
        </p:txBody>
      </p:sp>
      <p:sp>
        <p:nvSpPr>
          <p:cNvPr id="4" name="Date Placeholder 3">
            <a:extLst>
              <a:ext uri="{FF2B5EF4-FFF2-40B4-BE49-F238E27FC236}">
                <a16:creationId xmlns:a16="http://schemas.microsoft.com/office/drawing/2014/main" id="{B8646A4E-2475-F6CF-14CB-ECDE3E354F62}"/>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3B6465B3-ACA3-B9BC-442D-0BA2250277D2}"/>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DF9C5940-E99F-914C-D04A-F0DFB189858B}"/>
              </a:ext>
            </a:extLst>
          </p:cNvPr>
          <p:cNvSpPr>
            <a:spLocks noGrp="1"/>
          </p:cNvSpPr>
          <p:nvPr>
            <p:ph type="sldNum" sz="quarter" idx="12"/>
          </p:nvPr>
        </p:nvSpPr>
        <p:spPr/>
        <p:txBody>
          <a:bodyPr/>
          <a:lstStyle/>
          <a:p>
            <a:fld id="{0F4AB399-865D-4BE1-9079-4962ECA64CB8}" type="slidenum">
              <a:rPr lang="en-US" smtClean="0"/>
              <a:t>44</a:t>
            </a:fld>
            <a:endParaRPr lang="en-US" dirty="0"/>
          </a:p>
        </p:txBody>
      </p:sp>
    </p:spTree>
    <p:custDataLst>
      <p:tags r:id="rId1"/>
    </p:custDataLst>
    <p:extLst>
      <p:ext uri="{BB962C8B-B14F-4D97-AF65-F5344CB8AC3E}">
        <p14:creationId xmlns:p14="http://schemas.microsoft.com/office/powerpoint/2010/main" val="418592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9BA1-047E-38E3-B1AD-14E1E5A51ABC}"/>
              </a:ext>
            </a:extLst>
          </p:cNvPr>
          <p:cNvSpPr>
            <a:spLocks noGrp="1"/>
          </p:cNvSpPr>
          <p:nvPr>
            <p:ph type="title"/>
          </p:nvPr>
        </p:nvSpPr>
        <p:spPr/>
        <p:txBody>
          <a:bodyPr/>
          <a:lstStyle/>
          <a:p>
            <a:r>
              <a:rPr lang="en-US" dirty="0"/>
              <a:t>CXU Feature Level Adapters</a:t>
            </a:r>
            <a:r>
              <a:rPr lang="en-US" sz="3200" dirty="0"/>
              <a:t> </a:t>
            </a:r>
            <a:r>
              <a:rPr lang="en-US" sz="3200" i="1" dirty="0"/>
              <a:t>(§3.9)</a:t>
            </a:r>
            <a:endParaRPr lang="en-US" dirty="0"/>
          </a:p>
        </p:txBody>
      </p:sp>
      <p:sp>
        <p:nvSpPr>
          <p:cNvPr id="3" name="Content Placeholder 2">
            <a:extLst>
              <a:ext uri="{FF2B5EF4-FFF2-40B4-BE49-F238E27FC236}">
                <a16:creationId xmlns:a16="http://schemas.microsoft.com/office/drawing/2014/main" id="{D8262137-F7CC-790D-7F0F-5C0B8EAE216A}"/>
              </a:ext>
            </a:extLst>
          </p:cNvPr>
          <p:cNvSpPr>
            <a:spLocks noGrp="1"/>
          </p:cNvSpPr>
          <p:nvPr>
            <p:ph idx="1"/>
          </p:nvPr>
        </p:nvSpPr>
        <p:spPr>
          <a:xfrm>
            <a:off x="838198" y="1602827"/>
            <a:ext cx="11310939" cy="4351338"/>
          </a:xfrm>
        </p:spPr>
        <p:txBody>
          <a:bodyPr>
            <a:normAutofit/>
          </a:bodyPr>
          <a:lstStyle/>
          <a:p>
            <a:r>
              <a:rPr lang="en-US" dirty="0"/>
              <a:t>Translate higher level requests/responses for lower level CXUs</a:t>
            </a:r>
          </a:p>
          <a:p>
            <a:r>
              <a:rPr lang="en-US" dirty="0"/>
              <a:t>Configurable</a:t>
            </a:r>
          </a:p>
          <a:p>
            <a:r>
              <a:rPr lang="en-US" dirty="0"/>
              <a:t>Cvt01: combinational -L0 </a:t>
            </a:r>
            <a:r>
              <a:rPr lang="en-US" dirty="0">
                <a:sym typeface="Wingdings" panose="05000000000000000000" pitchFamily="2" charset="2"/>
              </a:rPr>
              <a:t></a:t>
            </a:r>
            <a:r>
              <a:rPr lang="en-US" dirty="0"/>
              <a:t> pipelined -L1</a:t>
            </a:r>
          </a:p>
          <a:p>
            <a:pPr lvl="1"/>
            <a:r>
              <a:rPr lang="en-US" dirty="0"/>
              <a:t>With CXU_LATENCY-configurable response { valid, status, data }  shift register</a:t>
            </a:r>
          </a:p>
          <a:p>
            <a:r>
              <a:rPr lang="en-US" dirty="0"/>
              <a:t>Cvt02: combinational -L0 </a:t>
            </a:r>
            <a:r>
              <a:rPr lang="en-US" dirty="0">
                <a:sym typeface="Wingdings" panose="05000000000000000000" pitchFamily="2" charset="2"/>
              </a:rPr>
              <a:t></a:t>
            </a:r>
            <a:r>
              <a:rPr lang="en-US" dirty="0"/>
              <a:t> streaming -L2</a:t>
            </a:r>
          </a:p>
          <a:p>
            <a:pPr lvl="1"/>
            <a:r>
              <a:rPr lang="en-US" dirty="0"/>
              <a:t>With response register + valid-ready logic + suspend </a:t>
            </a:r>
            <a:r>
              <a:rPr lang="en-US" dirty="0" err="1"/>
              <a:t>reqs</a:t>
            </a:r>
            <a:r>
              <a:rPr lang="en-US" dirty="0"/>
              <a:t> while </a:t>
            </a:r>
            <a:r>
              <a:rPr lang="en-US" dirty="0" err="1"/>
              <a:t>resps</a:t>
            </a:r>
            <a:r>
              <a:rPr lang="en-US" dirty="0"/>
              <a:t> suspended</a:t>
            </a:r>
          </a:p>
          <a:p>
            <a:r>
              <a:rPr lang="en-US" dirty="0"/>
              <a:t>Cvt12: pipelined -L1 </a:t>
            </a:r>
            <a:r>
              <a:rPr lang="en-US" dirty="0">
                <a:sym typeface="Wingdings" panose="05000000000000000000" pitchFamily="2" charset="2"/>
              </a:rPr>
              <a:t></a:t>
            </a:r>
            <a:r>
              <a:rPr lang="en-US" dirty="0"/>
              <a:t> streaming -L2</a:t>
            </a:r>
          </a:p>
          <a:p>
            <a:pPr lvl="1"/>
            <a:r>
              <a:rPr lang="en-US" dirty="0"/>
              <a:t>With pending responses queue + suspend </a:t>
            </a:r>
            <a:r>
              <a:rPr lang="en-US" dirty="0" err="1"/>
              <a:t>reqs</a:t>
            </a:r>
            <a:r>
              <a:rPr lang="en-US" dirty="0"/>
              <a:t> while queue full &amp; </a:t>
            </a:r>
            <a:r>
              <a:rPr lang="en-US" dirty="0" err="1"/>
              <a:t>resps</a:t>
            </a:r>
            <a:r>
              <a:rPr lang="en-US" dirty="0"/>
              <a:t> suspended</a:t>
            </a:r>
          </a:p>
          <a:p>
            <a:r>
              <a:rPr lang="en-US" dirty="0"/>
              <a:t>See repo ‘zoo’</a:t>
            </a:r>
          </a:p>
          <a:p>
            <a:pPr lvl="1"/>
            <a:endParaRPr lang="en-US" dirty="0"/>
          </a:p>
        </p:txBody>
      </p:sp>
      <p:sp>
        <p:nvSpPr>
          <p:cNvPr id="4" name="Date Placeholder 3">
            <a:extLst>
              <a:ext uri="{FF2B5EF4-FFF2-40B4-BE49-F238E27FC236}">
                <a16:creationId xmlns:a16="http://schemas.microsoft.com/office/drawing/2014/main" id="{B8646A4E-2475-F6CF-14CB-ECDE3E354F62}"/>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3B6465B3-ACA3-B9BC-442D-0BA2250277D2}"/>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DF9C5940-E99F-914C-D04A-F0DFB189858B}"/>
              </a:ext>
            </a:extLst>
          </p:cNvPr>
          <p:cNvSpPr>
            <a:spLocks noGrp="1"/>
          </p:cNvSpPr>
          <p:nvPr>
            <p:ph type="sldNum" sz="quarter" idx="12"/>
          </p:nvPr>
        </p:nvSpPr>
        <p:spPr/>
        <p:txBody>
          <a:bodyPr/>
          <a:lstStyle/>
          <a:p>
            <a:fld id="{0F4AB399-865D-4BE1-9079-4962ECA64CB8}" type="slidenum">
              <a:rPr lang="en-US" smtClean="0"/>
              <a:t>45</a:t>
            </a:fld>
            <a:endParaRPr lang="en-US" dirty="0"/>
          </a:p>
        </p:txBody>
      </p:sp>
    </p:spTree>
    <p:extLst>
      <p:ext uri="{BB962C8B-B14F-4D97-AF65-F5344CB8AC3E}">
        <p14:creationId xmlns:p14="http://schemas.microsoft.com/office/powerpoint/2010/main" val="2172410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9BA1-047E-38E3-B1AD-14E1E5A51ABC}"/>
              </a:ext>
            </a:extLst>
          </p:cNvPr>
          <p:cNvSpPr>
            <a:spLocks noGrp="1"/>
          </p:cNvSpPr>
          <p:nvPr>
            <p:ph type="title"/>
          </p:nvPr>
        </p:nvSpPr>
        <p:spPr/>
        <p:txBody>
          <a:bodyPr/>
          <a:lstStyle/>
          <a:p>
            <a:r>
              <a:rPr lang="en-US" dirty="0"/>
              <a:t>CXU Switch </a:t>
            </a:r>
            <a:r>
              <a:rPr lang="en-US" sz="3200" i="1" dirty="0"/>
              <a:t>(§3.11)</a:t>
            </a:r>
            <a:endParaRPr lang="en-US" dirty="0"/>
          </a:p>
        </p:txBody>
      </p:sp>
      <p:sp>
        <p:nvSpPr>
          <p:cNvPr id="3" name="Content Placeholder 2">
            <a:extLst>
              <a:ext uri="{FF2B5EF4-FFF2-40B4-BE49-F238E27FC236}">
                <a16:creationId xmlns:a16="http://schemas.microsoft.com/office/drawing/2014/main" id="{D8262137-F7CC-790D-7F0F-5C0B8EAE216A}"/>
              </a:ext>
            </a:extLst>
          </p:cNvPr>
          <p:cNvSpPr>
            <a:spLocks noGrp="1"/>
          </p:cNvSpPr>
          <p:nvPr>
            <p:ph idx="1"/>
          </p:nvPr>
        </p:nvSpPr>
        <p:spPr>
          <a:xfrm>
            <a:off x="838199" y="1602827"/>
            <a:ext cx="6515101" cy="1673773"/>
          </a:xfrm>
        </p:spPr>
        <p:txBody>
          <a:bodyPr>
            <a:normAutofit fontScale="92500"/>
          </a:bodyPr>
          <a:lstStyle/>
          <a:p>
            <a:r>
              <a:rPr lang="en-US" sz="2400" dirty="0" err="1"/>
              <a:t>Configurably</a:t>
            </a:r>
            <a:r>
              <a:rPr lang="en-US" sz="2400" dirty="0"/>
              <a:t> compose 1+ initiators with 1+ targets</a:t>
            </a:r>
          </a:p>
          <a:p>
            <a:r>
              <a:rPr lang="en-US" sz="2400" dirty="0"/>
              <a:t>Transfer </a:t>
            </a:r>
            <a:r>
              <a:rPr lang="en-US" sz="2400" i="1" dirty="0"/>
              <a:t>eligible</a:t>
            </a:r>
            <a:r>
              <a:rPr lang="en-US" sz="2400" dirty="0"/>
              <a:t> inputs to </a:t>
            </a:r>
            <a:r>
              <a:rPr lang="en-US" sz="2400" i="1" dirty="0"/>
              <a:t>available</a:t>
            </a:r>
            <a:r>
              <a:rPr lang="en-US" sz="2400" dirty="0"/>
              <a:t> outputs</a:t>
            </a:r>
          </a:p>
          <a:p>
            <a:pPr lvl="1"/>
            <a:r>
              <a:rPr lang="en-US" sz="2000" dirty="0"/>
              <a:t>Route responses back to request initiators</a:t>
            </a:r>
          </a:p>
          <a:p>
            <a:pPr lvl="1"/>
            <a:r>
              <a:rPr lang="en-US" sz="2000" dirty="0"/>
              <a:t>Ensure each initiator receives in-order responses</a:t>
            </a:r>
          </a:p>
          <a:p>
            <a:pPr lvl="1"/>
            <a:endParaRPr lang="en-US" sz="2000" dirty="0"/>
          </a:p>
        </p:txBody>
      </p:sp>
      <p:pic>
        <p:nvPicPr>
          <p:cNvPr id="10" name="Picture 9">
            <a:extLst>
              <a:ext uri="{FF2B5EF4-FFF2-40B4-BE49-F238E27FC236}">
                <a16:creationId xmlns:a16="http://schemas.microsoft.com/office/drawing/2014/main" id="{70C719E7-0C43-89EE-938B-F78D1A84B1D4}"/>
              </a:ext>
            </a:extLst>
          </p:cNvPr>
          <p:cNvPicPr>
            <a:picLocks noChangeAspect="1"/>
          </p:cNvPicPr>
          <p:nvPr/>
        </p:nvPicPr>
        <p:blipFill>
          <a:blip r:embed="rId4"/>
          <a:stretch>
            <a:fillRect/>
          </a:stretch>
        </p:blipFill>
        <p:spPr>
          <a:xfrm>
            <a:off x="500055" y="4305292"/>
            <a:ext cx="5876968" cy="2390792"/>
          </a:xfrm>
          <a:prstGeom prst="rect">
            <a:avLst/>
          </a:prstGeom>
        </p:spPr>
      </p:pic>
      <p:pic>
        <p:nvPicPr>
          <p:cNvPr id="12" name="Graphic 11">
            <a:extLst>
              <a:ext uri="{FF2B5EF4-FFF2-40B4-BE49-F238E27FC236}">
                <a16:creationId xmlns:a16="http://schemas.microsoft.com/office/drawing/2014/main" id="{2D906C9E-5509-9493-147D-5C9D6E2F86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09256" y="2745827"/>
            <a:ext cx="5782743" cy="4112172"/>
          </a:xfrm>
          <a:prstGeom prst="rect">
            <a:avLst/>
          </a:prstGeom>
        </p:spPr>
      </p:pic>
      <p:pic>
        <p:nvPicPr>
          <p:cNvPr id="14" name="Picture 13" descr="System composed of two CPUs two CXUs, and a Switch">
            <a:extLst>
              <a:ext uri="{FF2B5EF4-FFF2-40B4-BE49-F238E27FC236}">
                <a16:creationId xmlns:a16="http://schemas.microsoft.com/office/drawing/2014/main" id="{9CDB683B-84BD-F9B1-3BA6-B0A87D69B3A3}"/>
              </a:ext>
            </a:extLst>
          </p:cNvPr>
          <p:cNvPicPr>
            <a:picLocks noChangeAspect="1"/>
          </p:cNvPicPr>
          <p:nvPr/>
        </p:nvPicPr>
        <p:blipFill rotWithShape="1">
          <a:blip r:embed="rId7">
            <a:extLst>
              <a:ext uri="{28A0092B-C50C-407E-A947-70E740481C1C}">
                <a14:useLocalDpi xmlns:a14="http://schemas.microsoft.com/office/drawing/2010/main" val="0"/>
              </a:ext>
            </a:extLst>
          </a:blip>
          <a:srcRect t="-3" b="36119"/>
          <a:stretch/>
        </p:blipFill>
        <p:spPr>
          <a:xfrm>
            <a:off x="500054" y="3161900"/>
            <a:ext cx="5815015" cy="1071236"/>
          </a:xfrm>
          <a:prstGeom prst="rect">
            <a:avLst/>
          </a:prstGeom>
        </p:spPr>
      </p:pic>
    </p:spTree>
    <p:custDataLst>
      <p:tags r:id="rId1"/>
    </p:custDataLst>
    <p:extLst>
      <p:ext uri="{BB962C8B-B14F-4D97-AF65-F5344CB8AC3E}">
        <p14:creationId xmlns:p14="http://schemas.microsoft.com/office/powerpoint/2010/main" val="332398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8799B-1C11-37A9-E437-32EC13CE2512}"/>
              </a:ext>
            </a:extLst>
          </p:cNvPr>
          <p:cNvSpPr>
            <a:spLocks noGrp="1"/>
          </p:cNvSpPr>
          <p:nvPr>
            <p:ph type="title"/>
          </p:nvPr>
        </p:nvSpPr>
        <p:spPr>
          <a:xfrm>
            <a:off x="838200" y="410367"/>
            <a:ext cx="4729114" cy="1623221"/>
          </a:xfrm>
        </p:spPr>
        <p:txBody>
          <a:bodyPr>
            <a:normAutofit fontScale="90000"/>
          </a:bodyPr>
          <a:lstStyle/>
          <a:p>
            <a:r>
              <a:rPr lang="en-US" sz="4900" dirty="0"/>
              <a:t>CXU-L2/L3 </a:t>
            </a:r>
            <a:r>
              <a:rPr lang="en-US" sz="4900" dirty="0">
                <a:sym typeface="Wingdings" panose="05000000000000000000" pitchFamily="2" charset="2"/>
              </a:rPr>
              <a:t></a:t>
            </a:r>
            <a:br>
              <a:rPr lang="en-US" sz="4900" dirty="0">
                <a:sym typeface="Wingdings" panose="05000000000000000000" pitchFamily="2" charset="2"/>
              </a:rPr>
            </a:br>
            <a:r>
              <a:rPr lang="en-US" sz="4900" dirty="0"/>
              <a:t>AXI4 Streams</a:t>
            </a:r>
            <a:br>
              <a:rPr lang="en-US" dirty="0"/>
            </a:br>
            <a:r>
              <a:rPr lang="en-US" sz="3100" i="1" dirty="0"/>
              <a:t>(§3.12)</a:t>
            </a:r>
            <a:r>
              <a:rPr lang="en-US" sz="3100" dirty="0"/>
              <a:t> </a:t>
            </a:r>
            <a:endParaRPr lang="en-US" i="1" dirty="0"/>
          </a:p>
        </p:txBody>
      </p:sp>
      <p:sp>
        <p:nvSpPr>
          <p:cNvPr id="4" name="Date Placeholder 3">
            <a:extLst>
              <a:ext uri="{FF2B5EF4-FFF2-40B4-BE49-F238E27FC236}">
                <a16:creationId xmlns:a16="http://schemas.microsoft.com/office/drawing/2014/main" id="{0D308193-7759-E780-1BC1-A2CBD2378003}"/>
              </a:ext>
            </a:extLst>
          </p:cNvPr>
          <p:cNvSpPr>
            <a:spLocks noGrp="1"/>
          </p:cNvSpPr>
          <p:nvPr>
            <p:ph type="dt" sz="half" idx="10"/>
          </p:nvPr>
        </p:nvSpPr>
        <p:spPr/>
        <p:txBody>
          <a:bodyPr/>
          <a:lstStyle/>
          <a:p>
            <a:r>
              <a:rPr lang="en-US" dirty="0"/>
              <a:t>Aug 6, 2023</a:t>
            </a:r>
          </a:p>
        </p:txBody>
      </p:sp>
      <p:pic>
        <p:nvPicPr>
          <p:cNvPr id="10" name="Picture 9">
            <a:extLst>
              <a:ext uri="{FF2B5EF4-FFF2-40B4-BE49-F238E27FC236}">
                <a16:creationId xmlns:a16="http://schemas.microsoft.com/office/drawing/2014/main" id="{AFEA8B82-F0D0-4BD8-D3D9-61F432FA08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59677" y="314279"/>
            <a:ext cx="6611286" cy="6224633"/>
          </a:xfrm>
          <a:prstGeom prst="rect">
            <a:avLst/>
          </a:prstGeom>
        </p:spPr>
      </p:pic>
    </p:spTree>
    <p:extLst>
      <p:ext uri="{BB962C8B-B14F-4D97-AF65-F5344CB8AC3E}">
        <p14:creationId xmlns:p14="http://schemas.microsoft.com/office/powerpoint/2010/main" val="1520670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5D74-0299-5922-EA18-B27046A4B49F}"/>
              </a:ext>
            </a:extLst>
          </p:cNvPr>
          <p:cNvSpPr>
            <a:spLocks noGrp="1"/>
          </p:cNvSpPr>
          <p:nvPr>
            <p:ph type="title"/>
          </p:nvPr>
        </p:nvSpPr>
        <p:spPr>
          <a:xfrm>
            <a:off x="831849" y="1709738"/>
            <a:ext cx="10744361" cy="2852737"/>
          </a:xfrm>
        </p:spPr>
        <p:txBody>
          <a:bodyPr>
            <a:normAutofit/>
          </a:bodyPr>
          <a:lstStyle/>
          <a:p>
            <a:r>
              <a:rPr lang="en-US" sz="4800" dirty="0"/>
              <a:t>Metadata </a:t>
            </a:r>
            <a:r>
              <a:rPr lang="en-US" sz="3600" i="1" dirty="0"/>
              <a:t>(§4)</a:t>
            </a:r>
            <a:endParaRPr lang="en-US" sz="4800" dirty="0"/>
          </a:p>
        </p:txBody>
      </p:sp>
      <p:sp>
        <p:nvSpPr>
          <p:cNvPr id="3" name="Text Placeholder 2">
            <a:extLst>
              <a:ext uri="{FF2B5EF4-FFF2-40B4-BE49-F238E27FC236}">
                <a16:creationId xmlns:a16="http://schemas.microsoft.com/office/drawing/2014/main" id="{6ED35CAE-16F7-81E4-1140-DA211348036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E4177D4-F575-74BB-DF20-E109640F704B}"/>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67794E63-39F2-9823-E3A1-582B4E1ECE81}"/>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A534C93A-5BAE-11C7-E2BD-BF738AF4AD4C}"/>
              </a:ext>
            </a:extLst>
          </p:cNvPr>
          <p:cNvSpPr>
            <a:spLocks noGrp="1"/>
          </p:cNvSpPr>
          <p:nvPr>
            <p:ph type="sldNum" sz="quarter" idx="12"/>
          </p:nvPr>
        </p:nvSpPr>
        <p:spPr/>
        <p:txBody>
          <a:bodyPr/>
          <a:lstStyle/>
          <a:p>
            <a:fld id="{0F4AB399-865D-4BE1-9079-4962ECA64CB8}" type="slidenum">
              <a:rPr lang="en-US" smtClean="0"/>
              <a:t>48</a:t>
            </a:fld>
            <a:endParaRPr lang="en-US"/>
          </a:p>
        </p:txBody>
      </p:sp>
    </p:spTree>
    <p:extLst>
      <p:ext uri="{BB962C8B-B14F-4D97-AF65-F5344CB8AC3E}">
        <p14:creationId xmlns:p14="http://schemas.microsoft.com/office/powerpoint/2010/main" val="2341358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DC0C-94E4-F7D3-C8CB-9032CCC762C2}"/>
              </a:ext>
            </a:extLst>
          </p:cNvPr>
          <p:cNvSpPr>
            <a:spLocks noGrp="1"/>
          </p:cNvSpPr>
          <p:nvPr>
            <p:ph type="title"/>
          </p:nvPr>
        </p:nvSpPr>
        <p:spPr/>
        <p:txBody>
          <a:bodyPr>
            <a:normAutofit/>
          </a:bodyPr>
          <a:lstStyle/>
          <a:p>
            <a:r>
              <a:rPr lang="en-US" sz="4000" dirty="0"/>
              <a:t>Easier system composition with metadata</a:t>
            </a:r>
            <a:br>
              <a:rPr lang="en-US" sz="4000" dirty="0"/>
            </a:br>
            <a:r>
              <a:rPr lang="en-US" sz="2800" i="1" dirty="0"/>
              <a:t>Preliminary – awaits revision</a:t>
            </a:r>
            <a:endParaRPr lang="en-US" sz="4000" dirty="0"/>
          </a:p>
        </p:txBody>
      </p:sp>
      <p:sp>
        <p:nvSpPr>
          <p:cNvPr id="3" name="Content Placeholder 2">
            <a:extLst>
              <a:ext uri="{FF2B5EF4-FFF2-40B4-BE49-F238E27FC236}">
                <a16:creationId xmlns:a16="http://schemas.microsoft.com/office/drawing/2014/main" id="{666BB13A-6BDE-099A-2FBC-BC09DF25BF11}"/>
              </a:ext>
            </a:extLst>
          </p:cNvPr>
          <p:cNvSpPr>
            <a:spLocks noGrp="1"/>
          </p:cNvSpPr>
          <p:nvPr>
            <p:ph idx="1"/>
          </p:nvPr>
        </p:nvSpPr>
        <p:spPr>
          <a:xfrm>
            <a:off x="838200" y="1825625"/>
            <a:ext cx="10741572" cy="4351338"/>
          </a:xfrm>
        </p:spPr>
        <p:txBody>
          <a:bodyPr/>
          <a:lstStyle/>
          <a:p>
            <a:r>
              <a:rPr lang="en-US" dirty="0"/>
              <a:t>Each CPU &amp; CXU has metadata: properties, features, CXU-LI parameters</a:t>
            </a:r>
          </a:p>
          <a:p>
            <a:r>
              <a:rPr lang="en-US" dirty="0"/>
              <a:t>Composer: </a:t>
            </a:r>
            <a:r>
              <a:rPr lang="el-GR" dirty="0"/>
              <a:t>Σ</a:t>
            </a:r>
            <a:r>
              <a:rPr lang="en-US" dirty="0"/>
              <a:t> MDs + manifest </a:t>
            </a:r>
            <a:r>
              <a:rPr lang="en-US" dirty="0">
                <a:sym typeface="Wingdings" panose="05000000000000000000" pitchFamily="2" charset="2"/>
              </a:rPr>
              <a:t> composed </a:t>
            </a:r>
            <a:r>
              <a:rPr lang="en-US" dirty="0"/>
              <a:t>system RTL, CXU Map</a:t>
            </a:r>
          </a:p>
          <a:p>
            <a:pPr marL="0" indent="0">
              <a:buNone/>
            </a:pPr>
            <a:r>
              <a:rPr lang="en-US" sz="2400" i="1" dirty="0"/>
              <a:t>Schema:</a:t>
            </a:r>
            <a:r>
              <a:rPr lang="en-US" dirty="0"/>
              <a:t>       E</a:t>
            </a:r>
            <a:r>
              <a:rPr lang="en-US" sz="2400" i="1" dirty="0"/>
              <a:t>xample CXU MD:</a:t>
            </a:r>
            <a:endParaRPr lang="en-US" i="1" dirty="0"/>
          </a:p>
        </p:txBody>
      </p:sp>
      <p:sp>
        <p:nvSpPr>
          <p:cNvPr id="4" name="Date Placeholder 3">
            <a:extLst>
              <a:ext uri="{FF2B5EF4-FFF2-40B4-BE49-F238E27FC236}">
                <a16:creationId xmlns:a16="http://schemas.microsoft.com/office/drawing/2014/main" id="{3DB8CFFD-117B-50F1-EF4E-B55D89C037D8}"/>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3A23D2AC-E840-06EA-8794-508E4539C473}"/>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6FDC18BB-183B-9E72-8C3A-CFD1F51EB021}"/>
              </a:ext>
            </a:extLst>
          </p:cNvPr>
          <p:cNvSpPr>
            <a:spLocks noGrp="1"/>
          </p:cNvSpPr>
          <p:nvPr>
            <p:ph type="sldNum" sz="quarter" idx="12"/>
          </p:nvPr>
        </p:nvSpPr>
        <p:spPr/>
        <p:txBody>
          <a:bodyPr/>
          <a:lstStyle/>
          <a:p>
            <a:fld id="{0F4AB399-865D-4BE1-9079-4962ECA64CB8}" type="slidenum">
              <a:rPr lang="en-US" smtClean="0"/>
              <a:t>49</a:t>
            </a:fld>
            <a:endParaRPr lang="en-US"/>
          </a:p>
        </p:txBody>
      </p:sp>
      <p:pic>
        <p:nvPicPr>
          <p:cNvPr id="9" name="Picture 8">
            <a:extLst>
              <a:ext uri="{FF2B5EF4-FFF2-40B4-BE49-F238E27FC236}">
                <a16:creationId xmlns:a16="http://schemas.microsoft.com/office/drawing/2014/main" id="{465A300C-C82F-F006-23F1-861453D89EC1}"/>
              </a:ext>
            </a:extLst>
          </p:cNvPr>
          <p:cNvPicPr>
            <a:picLocks noChangeAspect="1"/>
          </p:cNvPicPr>
          <p:nvPr/>
        </p:nvPicPr>
        <p:blipFill>
          <a:blip r:embed="rId3"/>
          <a:stretch>
            <a:fillRect/>
          </a:stretch>
        </p:blipFill>
        <p:spPr>
          <a:xfrm>
            <a:off x="612228" y="3304168"/>
            <a:ext cx="4052917" cy="3128985"/>
          </a:xfrm>
          <a:prstGeom prst="rect">
            <a:avLst/>
          </a:prstGeom>
        </p:spPr>
      </p:pic>
      <p:pic>
        <p:nvPicPr>
          <p:cNvPr id="11" name="Picture 10">
            <a:extLst>
              <a:ext uri="{FF2B5EF4-FFF2-40B4-BE49-F238E27FC236}">
                <a16:creationId xmlns:a16="http://schemas.microsoft.com/office/drawing/2014/main" id="{2BB2242F-196E-796C-C4D4-7F50862C1FD4}"/>
              </a:ext>
            </a:extLst>
          </p:cNvPr>
          <p:cNvPicPr>
            <a:picLocks noChangeAspect="1"/>
          </p:cNvPicPr>
          <p:nvPr/>
        </p:nvPicPr>
        <p:blipFill>
          <a:blip r:embed="rId4"/>
          <a:stretch>
            <a:fillRect/>
          </a:stretch>
        </p:blipFill>
        <p:spPr>
          <a:xfrm>
            <a:off x="4891117" y="2874553"/>
            <a:ext cx="6929488" cy="3814790"/>
          </a:xfrm>
          <a:prstGeom prst="rect">
            <a:avLst/>
          </a:prstGeom>
        </p:spPr>
      </p:pic>
    </p:spTree>
    <p:extLst>
      <p:ext uri="{BB962C8B-B14F-4D97-AF65-F5344CB8AC3E}">
        <p14:creationId xmlns:p14="http://schemas.microsoft.com/office/powerpoint/2010/main" val="2964787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7320-457C-3217-3613-42CF879E3150}"/>
              </a:ext>
            </a:extLst>
          </p:cNvPr>
          <p:cNvSpPr>
            <a:spLocks noGrp="1"/>
          </p:cNvSpPr>
          <p:nvPr>
            <p:ph type="title"/>
          </p:nvPr>
        </p:nvSpPr>
        <p:spPr>
          <a:xfrm>
            <a:off x="647894" y="369767"/>
            <a:ext cx="11088414" cy="1325563"/>
          </a:xfrm>
        </p:spPr>
        <p:txBody>
          <a:bodyPr>
            <a:normAutofit/>
          </a:bodyPr>
          <a:lstStyle/>
          <a:p>
            <a:r>
              <a:rPr lang="en-US" sz="3200" dirty="0"/>
              <a:t>A mix &amp; match </a:t>
            </a:r>
            <a:r>
              <a:rPr lang="en-US" sz="3200" b="1" dirty="0"/>
              <a:t>composable </a:t>
            </a:r>
            <a:r>
              <a:rPr lang="en-US" sz="3200" dirty="0"/>
              <a:t>custom extensions ecosystem</a:t>
            </a:r>
            <a:br>
              <a:rPr lang="en-US" sz="3200" dirty="0"/>
            </a:br>
            <a:r>
              <a:rPr lang="en-US" sz="3200" i="1" dirty="0"/>
              <a:t>(</a:t>
            </a:r>
            <a:r>
              <a:rPr lang="en-US" sz="32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3200" i="1" dirty="0"/>
              <a:t>1.1)</a:t>
            </a:r>
            <a:endParaRPr lang="en-US" sz="4000" i="1" dirty="0"/>
          </a:p>
        </p:txBody>
      </p:sp>
      <p:sp>
        <p:nvSpPr>
          <p:cNvPr id="3" name="Content Placeholder 2">
            <a:extLst>
              <a:ext uri="{FF2B5EF4-FFF2-40B4-BE49-F238E27FC236}">
                <a16:creationId xmlns:a16="http://schemas.microsoft.com/office/drawing/2014/main" id="{24488800-5B75-A52A-FBCB-412635857CF7}"/>
              </a:ext>
            </a:extLst>
          </p:cNvPr>
          <p:cNvSpPr>
            <a:spLocks noGrp="1"/>
          </p:cNvSpPr>
          <p:nvPr>
            <p:ph idx="1"/>
          </p:nvPr>
        </p:nvSpPr>
        <p:spPr>
          <a:xfrm>
            <a:off x="838201" y="1825625"/>
            <a:ext cx="11167240" cy="4667250"/>
          </a:xfrm>
        </p:spPr>
        <p:txBody>
          <a:bodyPr>
            <a:normAutofit/>
          </a:bodyPr>
          <a:lstStyle/>
          <a:p>
            <a:r>
              <a:rPr lang="en-US" i="1" dirty="0"/>
              <a:t>Agility</a:t>
            </a:r>
            <a:r>
              <a:rPr lang="en-US" dirty="0"/>
              <a:t> of custom extensions </a:t>
            </a:r>
            <a:r>
              <a:rPr lang="en-US" b="1" dirty="0"/>
              <a:t>+</a:t>
            </a:r>
            <a:r>
              <a:rPr lang="en-US" dirty="0"/>
              <a:t> </a:t>
            </a:r>
            <a:r>
              <a:rPr lang="en-US" i="1" dirty="0"/>
              <a:t>composability</a:t>
            </a:r>
            <a:r>
              <a:rPr lang="en-US" dirty="0"/>
              <a:t> of standard extensions</a:t>
            </a:r>
          </a:p>
          <a:p>
            <a:r>
              <a:rPr lang="en-US" dirty="0"/>
              <a:t>Adopt some SW and HW interop standards so extensions </a:t>
            </a:r>
            <a:r>
              <a:rPr lang="en-US" i="1" dirty="0"/>
              <a:t>coexist</a:t>
            </a:r>
            <a:endParaRPr lang="en-US" dirty="0"/>
          </a:p>
          <a:p>
            <a:endParaRPr lang="en-US" dirty="0"/>
          </a:p>
          <a:p>
            <a:r>
              <a:rPr lang="en-US" dirty="0"/>
              <a:t>Then </a:t>
            </a:r>
            <a:r>
              <a:rPr lang="en-US" i="1" dirty="0"/>
              <a:t>anyone</a:t>
            </a:r>
            <a:r>
              <a:rPr lang="en-US" dirty="0"/>
              <a:t> can define, develop, and/or use:</a:t>
            </a:r>
          </a:p>
          <a:p>
            <a:pPr lvl="1"/>
            <a:r>
              <a:rPr lang="en-US" dirty="0"/>
              <a:t>A new extension, its software librarie</a:t>
            </a:r>
            <a:r>
              <a:rPr lang="en-US" u="sng" dirty="0"/>
              <a:t>s</a:t>
            </a:r>
            <a:r>
              <a:rPr lang="en-US" dirty="0"/>
              <a:t>, its hardware implementation</a:t>
            </a:r>
            <a:r>
              <a:rPr lang="en-US" u="sng" dirty="0"/>
              <a:t>s</a:t>
            </a:r>
          </a:p>
          <a:p>
            <a:pPr lvl="1"/>
            <a:r>
              <a:rPr lang="en-US" dirty="0"/>
              <a:t>A processor that uses any of these, a system composed of these</a:t>
            </a:r>
          </a:p>
          <a:p>
            <a:pPr lvl="1"/>
            <a:r>
              <a:rPr lang="en-US" dirty="0"/>
              <a:t>Tools for same</a:t>
            </a:r>
          </a:p>
          <a:p>
            <a:endParaRPr lang="en-US" dirty="0"/>
          </a:p>
        </p:txBody>
      </p:sp>
      <p:sp>
        <p:nvSpPr>
          <p:cNvPr id="4" name="Date Placeholder 3">
            <a:extLst>
              <a:ext uri="{FF2B5EF4-FFF2-40B4-BE49-F238E27FC236}">
                <a16:creationId xmlns:a16="http://schemas.microsoft.com/office/drawing/2014/main" id="{6FB35CBF-48EB-4D70-3820-AFB2AD627EF0}"/>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637ACD04-E5F2-2C17-6820-937E872FC2C6}"/>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2BD621B6-C76B-E333-386A-44F05BDB273E}"/>
              </a:ext>
            </a:extLst>
          </p:cNvPr>
          <p:cNvSpPr>
            <a:spLocks noGrp="1"/>
          </p:cNvSpPr>
          <p:nvPr>
            <p:ph type="sldNum" sz="quarter" idx="12"/>
          </p:nvPr>
        </p:nvSpPr>
        <p:spPr/>
        <p:txBody>
          <a:bodyPr/>
          <a:lstStyle/>
          <a:p>
            <a:fld id="{0F4AB399-865D-4BE1-9079-4962ECA64CB8}" type="slidenum">
              <a:rPr lang="en-US" smtClean="0"/>
              <a:t>5</a:t>
            </a:fld>
            <a:endParaRPr lang="en-US"/>
          </a:p>
        </p:txBody>
      </p:sp>
    </p:spTree>
    <p:custDataLst>
      <p:tags r:id="rId1"/>
    </p:custDataLst>
    <p:extLst>
      <p:ext uri="{BB962C8B-B14F-4D97-AF65-F5344CB8AC3E}">
        <p14:creationId xmlns:p14="http://schemas.microsoft.com/office/powerpoint/2010/main" val="9664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5D74-0299-5922-EA18-B27046A4B49F}"/>
              </a:ext>
            </a:extLst>
          </p:cNvPr>
          <p:cNvSpPr>
            <a:spLocks noGrp="1"/>
          </p:cNvSpPr>
          <p:nvPr>
            <p:ph type="title"/>
          </p:nvPr>
        </p:nvSpPr>
        <p:spPr>
          <a:xfrm>
            <a:off x="831849" y="1709738"/>
            <a:ext cx="10744361" cy="2852737"/>
          </a:xfrm>
        </p:spPr>
        <p:txBody>
          <a:bodyPr>
            <a:normAutofit/>
          </a:bodyPr>
          <a:lstStyle/>
          <a:p>
            <a:r>
              <a:rPr lang="en-US" sz="4800" dirty="0"/>
              <a:t>CX Runtime </a:t>
            </a:r>
            <a:r>
              <a:rPr lang="en-US" sz="3600" i="1" dirty="0"/>
              <a:t>(§TBD)</a:t>
            </a:r>
            <a:endParaRPr lang="en-US" sz="4800" dirty="0"/>
          </a:p>
        </p:txBody>
      </p:sp>
      <p:sp>
        <p:nvSpPr>
          <p:cNvPr id="3" name="Text Placeholder 2">
            <a:extLst>
              <a:ext uri="{FF2B5EF4-FFF2-40B4-BE49-F238E27FC236}">
                <a16:creationId xmlns:a16="http://schemas.microsoft.com/office/drawing/2014/main" id="{6ED35CAE-16F7-81E4-1140-DA211348036C}"/>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1E4177D4-F575-74BB-DF20-E109640F704B}"/>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67794E63-39F2-9823-E3A1-582B4E1ECE81}"/>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A534C93A-5BAE-11C7-E2BD-BF738AF4AD4C}"/>
              </a:ext>
            </a:extLst>
          </p:cNvPr>
          <p:cNvSpPr>
            <a:spLocks noGrp="1"/>
          </p:cNvSpPr>
          <p:nvPr>
            <p:ph type="sldNum" sz="quarter" idx="12"/>
          </p:nvPr>
        </p:nvSpPr>
        <p:spPr/>
        <p:txBody>
          <a:bodyPr/>
          <a:lstStyle/>
          <a:p>
            <a:fld id="{0F4AB399-865D-4BE1-9079-4962ECA64CB8}" type="slidenum">
              <a:rPr lang="en-US" smtClean="0"/>
              <a:t>50</a:t>
            </a:fld>
            <a:endParaRPr lang="en-US"/>
          </a:p>
        </p:txBody>
      </p:sp>
    </p:spTree>
    <p:extLst>
      <p:ext uri="{BB962C8B-B14F-4D97-AF65-F5344CB8AC3E}">
        <p14:creationId xmlns:p14="http://schemas.microsoft.com/office/powerpoint/2010/main" val="3719984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DC0C-94E4-F7D3-C8CB-9032CCC762C2}"/>
              </a:ext>
            </a:extLst>
          </p:cNvPr>
          <p:cNvSpPr>
            <a:spLocks noGrp="1"/>
          </p:cNvSpPr>
          <p:nvPr>
            <p:ph type="title"/>
          </p:nvPr>
        </p:nvSpPr>
        <p:spPr/>
        <p:txBody>
          <a:bodyPr>
            <a:normAutofit/>
          </a:bodyPr>
          <a:lstStyle/>
          <a:p>
            <a:r>
              <a:rPr lang="en-US" sz="4000" dirty="0"/>
              <a:t>CX Runtime API</a:t>
            </a:r>
            <a:br>
              <a:rPr lang="en-US" sz="4000" dirty="0"/>
            </a:br>
            <a:r>
              <a:rPr lang="en-US" sz="2800" i="1" dirty="0"/>
              <a:t>Preliminary – awaits revision</a:t>
            </a:r>
            <a:endParaRPr lang="en-US" sz="4000" dirty="0"/>
          </a:p>
        </p:txBody>
      </p:sp>
      <p:sp>
        <p:nvSpPr>
          <p:cNvPr id="4" name="Date Placeholder 3">
            <a:extLst>
              <a:ext uri="{FF2B5EF4-FFF2-40B4-BE49-F238E27FC236}">
                <a16:creationId xmlns:a16="http://schemas.microsoft.com/office/drawing/2014/main" id="{3DB8CFFD-117B-50F1-EF4E-B55D89C037D8}"/>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3A23D2AC-E840-06EA-8794-508E4539C473}"/>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6FDC18BB-183B-9E72-8C3A-CFD1F51EB021}"/>
              </a:ext>
            </a:extLst>
          </p:cNvPr>
          <p:cNvSpPr>
            <a:spLocks noGrp="1"/>
          </p:cNvSpPr>
          <p:nvPr>
            <p:ph type="sldNum" sz="quarter" idx="12"/>
          </p:nvPr>
        </p:nvSpPr>
        <p:spPr/>
        <p:txBody>
          <a:bodyPr/>
          <a:lstStyle/>
          <a:p>
            <a:fld id="{0F4AB399-865D-4BE1-9079-4962ECA64CB8}" type="slidenum">
              <a:rPr lang="en-US" smtClean="0"/>
              <a:t>51</a:t>
            </a:fld>
            <a:endParaRPr lang="en-US"/>
          </a:p>
        </p:txBody>
      </p:sp>
      <p:pic>
        <p:nvPicPr>
          <p:cNvPr id="15" name="Picture 14">
            <a:extLst>
              <a:ext uri="{FF2B5EF4-FFF2-40B4-BE49-F238E27FC236}">
                <a16:creationId xmlns:a16="http://schemas.microsoft.com/office/drawing/2014/main" id="{CFB2EDD1-2987-8455-C344-F349F314F7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6651" y="1614297"/>
            <a:ext cx="8307329" cy="4777815"/>
          </a:xfrm>
          <a:prstGeom prst="rect">
            <a:avLst/>
          </a:prstGeom>
        </p:spPr>
      </p:pic>
    </p:spTree>
    <p:extLst>
      <p:ext uri="{BB962C8B-B14F-4D97-AF65-F5344CB8AC3E}">
        <p14:creationId xmlns:p14="http://schemas.microsoft.com/office/powerpoint/2010/main" val="135050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5D74-0299-5922-EA18-B27046A4B49F}"/>
              </a:ext>
            </a:extLst>
          </p:cNvPr>
          <p:cNvSpPr>
            <a:spLocks noGrp="1"/>
          </p:cNvSpPr>
          <p:nvPr>
            <p:ph type="title"/>
          </p:nvPr>
        </p:nvSpPr>
        <p:spPr>
          <a:xfrm>
            <a:off x="831849" y="1709738"/>
            <a:ext cx="10744361" cy="2852737"/>
          </a:xfrm>
        </p:spPr>
        <p:txBody>
          <a:bodyPr>
            <a:normAutofit/>
          </a:bodyPr>
          <a:lstStyle/>
          <a:p>
            <a:r>
              <a:rPr lang="en-US" sz="4800" dirty="0"/>
              <a:t>Status, next steps</a:t>
            </a:r>
          </a:p>
        </p:txBody>
      </p:sp>
      <p:sp>
        <p:nvSpPr>
          <p:cNvPr id="3" name="Text Placeholder 2">
            <a:extLst>
              <a:ext uri="{FF2B5EF4-FFF2-40B4-BE49-F238E27FC236}">
                <a16:creationId xmlns:a16="http://schemas.microsoft.com/office/drawing/2014/main" id="{6ED35CAE-16F7-81E4-1140-DA211348036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E4177D4-F575-74BB-DF20-E109640F704B}"/>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67794E63-39F2-9823-E3A1-582B4E1ECE81}"/>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A534C93A-5BAE-11C7-E2BD-BF738AF4AD4C}"/>
              </a:ext>
            </a:extLst>
          </p:cNvPr>
          <p:cNvSpPr>
            <a:spLocks noGrp="1"/>
          </p:cNvSpPr>
          <p:nvPr>
            <p:ph type="sldNum" sz="quarter" idx="12"/>
          </p:nvPr>
        </p:nvSpPr>
        <p:spPr/>
        <p:txBody>
          <a:bodyPr/>
          <a:lstStyle/>
          <a:p>
            <a:fld id="{0F4AB399-865D-4BE1-9079-4962ECA64CB8}" type="slidenum">
              <a:rPr lang="en-US" smtClean="0"/>
              <a:t>52</a:t>
            </a:fld>
            <a:endParaRPr lang="en-US"/>
          </a:p>
        </p:txBody>
      </p:sp>
    </p:spTree>
    <p:extLst>
      <p:ext uri="{BB962C8B-B14F-4D97-AF65-F5344CB8AC3E}">
        <p14:creationId xmlns:p14="http://schemas.microsoft.com/office/powerpoint/2010/main" val="1402482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70E23-A808-6D93-EFFE-A1E56A23B796}"/>
              </a:ext>
            </a:extLst>
          </p:cNvPr>
          <p:cNvSpPr>
            <a:spLocks noGrp="1"/>
          </p:cNvSpPr>
          <p:nvPr>
            <p:ph type="title"/>
          </p:nvPr>
        </p:nvSpPr>
        <p:spPr/>
        <p:txBody>
          <a:bodyPr/>
          <a:lstStyle/>
          <a:p>
            <a:r>
              <a:rPr lang="en-US" dirty="0"/>
              <a:t>Status</a:t>
            </a:r>
          </a:p>
        </p:txBody>
      </p:sp>
      <p:sp>
        <p:nvSpPr>
          <p:cNvPr id="3" name="Text Placeholder 2">
            <a:extLst>
              <a:ext uri="{FF2B5EF4-FFF2-40B4-BE49-F238E27FC236}">
                <a16:creationId xmlns:a16="http://schemas.microsoft.com/office/drawing/2014/main" id="{0E8A1812-5249-1344-5B63-B8BC5CACC7E8}"/>
              </a:ext>
            </a:extLst>
          </p:cNvPr>
          <p:cNvSpPr>
            <a:spLocks noGrp="1"/>
          </p:cNvSpPr>
          <p:nvPr>
            <p:ph type="body" idx="1"/>
          </p:nvPr>
        </p:nvSpPr>
        <p:spPr>
          <a:xfrm>
            <a:off x="839788" y="1539273"/>
            <a:ext cx="5157787" cy="823912"/>
          </a:xfrm>
        </p:spPr>
        <p:txBody>
          <a:bodyPr/>
          <a:lstStyle/>
          <a:p>
            <a:r>
              <a:rPr lang="en-US" dirty="0"/>
              <a:t>Draft</a:t>
            </a:r>
          </a:p>
        </p:txBody>
      </p:sp>
      <p:sp>
        <p:nvSpPr>
          <p:cNvPr id="4" name="Content Placeholder 3">
            <a:extLst>
              <a:ext uri="{FF2B5EF4-FFF2-40B4-BE49-F238E27FC236}">
                <a16:creationId xmlns:a16="http://schemas.microsoft.com/office/drawing/2014/main" id="{9E9CDBB8-4F2B-73C6-0946-140B115634F5}"/>
              </a:ext>
            </a:extLst>
          </p:cNvPr>
          <p:cNvSpPr>
            <a:spLocks noGrp="1"/>
          </p:cNvSpPr>
          <p:nvPr>
            <p:ph sz="half" idx="2"/>
          </p:nvPr>
        </p:nvSpPr>
        <p:spPr>
          <a:xfrm>
            <a:off x="839788" y="2363185"/>
            <a:ext cx="5256212" cy="3629152"/>
          </a:xfrm>
        </p:spPr>
        <p:txBody>
          <a:bodyPr>
            <a:normAutofit fontScale="85000" lnSpcReduction="20000"/>
          </a:bodyPr>
          <a:lstStyle/>
          <a:p>
            <a:r>
              <a:rPr lang="en-US" sz="3000" dirty="0"/>
              <a:t>Spec: first 45 pages</a:t>
            </a:r>
          </a:p>
          <a:p>
            <a:r>
              <a:rPr lang="en-US" sz="3000" dirty="0"/>
              <a:t>CXU Zoo, CXU adapters</a:t>
            </a:r>
          </a:p>
          <a:p>
            <a:pPr lvl="1"/>
            <a:r>
              <a:rPr lang="en-US" sz="2600" dirty="0"/>
              <a:t>-L0: </a:t>
            </a:r>
            <a:r>
              <a:rPr lang="en-US" sz="2600" dirty="0" err="1"/>
              <a:t>popcount</a:t>
            </a:r>
            <a:r>
              <a:rPr lang="en-US" sz="2600" dirty="0"/>
              <a:t>, </a:t>
            </a:r>
            <a:r>
              <a:rPr lang="en-US" sz="2600" dirty="0" err="1"/>
              <a:t>bnn</a:t>
            </a:r>
            <a:endParaRPr lang="en-US" sz="2600" dirty="0"/>
          </a:p>
          <a:p>
            <a:pPr lvl="1"/>
            <a:r>
              <a:rPr lang="en-US" sz="2600" dirty="0"/>
              <a:t>-L1: </a:t>
            </a:r>
            <a:r>
              <a:rPr lang="en-US" sz="2600" dirty="0" err="1"/>
              <a:t>mulacc</a:t>
            </a:r>
            <a:r>
              <a:rPr lang="en-US" sz="2600" dirty="0"/>
              <a:t>, </a:t>
            </a:r>
            <a:r>
              <a:rPr lang="en-US" sz="2600" dirty="0" err="1"/>
              <a:t>dotprod</a:t>
            </a:r>
            <a:r>
              <a:rPr lang="en-US" sz="2600" dirty="0"/>
              <a:t>, cvt01</a:t>
            </a:r>
          </a:p>
          <a:p>
            <a:pPr lvl="1"/>
            <a:r>
              <a:rPr lang="en-US" sz="2600" dirty="0"/>
              <a:t>-L2: cvt02, cvt12, mux, switch</a:t>
            </a:r>
            <a:endParaRPr lang="en-US" dirty="0"/>
          </a:p>
        </p:txBody>
      </p:sp>
      <p:sp>
        <p:nvSpPr>
          <p:cNvPr id="5" name="Text Placeholder 4">
            <a:extLst>
              <a:ext uri="{FF2B5EF4-FFF2-40B4-BE49-F238E27FC236}">
                <a16:creationId xmlns:a16="http://schemas.microsoft.com/office/drawing/2014/main" id="{1943EF3D-3D4E-71EF-161E-AC32C85C4A50}"/>
              </a:ext>
            </a:extLst>
          </p:cNvPr>
          <p:cNvSpPr>
            <a:spLocks noGrp="1"/>
          </p:cNvSpPr>
          <p:nvPr>
            <p:ph type="body" sz="quarter" idx="3"/>
          </p:nvPr>
        </p:nvSpPr>
        <p:spPr>
          <a:xfrm>
            <a:off x="6172200" y="1539273"/>
            <a:ext cx="5183188" cy="823912"/>
          </a:xfrm>
        </p:spPr>
        <p:txBody>
          <a:bodyPr/>
          <a:lstStyle/>
          <a:p>
            <a:r>
              <a:rPr lang="en-US" dirty="0"/>
              <a:t>V1 TODOs</a:t>
            </a:r>
          </a:p>
        </p:txBody>
      </p:sp>
      <p:sp>
        <p:nvSpPr>
          <p:cNvPr id="6" name="Content Placeholder 5">
            <a:extLst>
              <a:ext uri="{FF2B5EF4-FFF2-40B4-BE49-F238E27FC236}">
                <a16:creationId xmlns:a16="http://schemas.microsoft.com/office/drawing/2014/main" id="{2CA1BEE6-7C60-10CE-D1D5-24EFB7E83112}"/>
              </a:ext>
            </a:extLst>
          </p:cNvPr>
          <p:cNvSpPr>
            <a:spLocks noGrp="1"/>
          </p:cNvSpPr>
          <p:nvPr>
            <p:ph sz="quarter" idx="4"/>
          </p:nvPr>
        </p:nvSpPr>
        <p:spPr>
          <a:xfrm>
            <a:off x="6096000" y="2363184"/>
            <a:ext cx="6095999" cy="4301649"/>
          </a:xfrm>
        </p:spPr>
        <p:txBody>
          <a:bodyPr>
            <a:normAutofit fontScale="85000" lnSpcReduction="20000"/>
          </a:bodyPr>
          <a:lstStyle/>
          <a:p>
            <a:r>
              <a:rPr lang="en-US" dirty="0"/>
              <a:t>Discuss in RVI sig-soft-</a:t>
            </a:r>
            <a:r>
              <a:rPr lang="en-US" dirty="0" err="1"/>
              <a:t>cpu</a:t>
            </a:r>
            <a:r>
              <a:rPr lang="en-US" dirty="0"/>
              <a:t>, consensus</a:t>
            </a:r>
          </a:p>
          <a:p>
            <a:r>
              <a:rPr lang="en-US" dirty="0"/>
              <a:t>RVI ISA and non-ISA Task Groups</a:t>
            </a:r>
          </a:p>
          <a:p>
            <a:r>
              <a:rPr lang="en-US" dirty="0"/>
              <a:t>Overhaul metadata</a:t>
            </a:r>
          </a:p>
          <a:p>
            <a:r>
              <a:rPr lang="en-US" dirty="0"/>
              <a:t>Design &amp; build CX Runtime, Composer</a:t>
            </a:r>
          </a:p>
          <a:p>
            <a:r>
              <a:rPr lang="en-US" dirty="0"/>
              <a:t>Explore V2, so V1 doesn’t preclude it</a:t>
            </a:r>
          </a:p>
          <a:p>
            <a:r>
              <a:rPr lang="en-US" dirty="0"/>
              <a:t>-</a:t>
            </a:r>
            <a:r>
              <a:rPr lang="en-US" dirty="0" err="1"/>
              <a:t>Zicx</a:t>
            </a:r>
            <a:r>
              <a:rPr lang="en-US" dirty="0"/>
              <a:t> + CXU-LI CPU cores</a:t>
            </a:r>
          </a:p>
          <a:p>
            <a:r>
              <a:rPr lang="en-US" dirty="0"/>
              <a:t>CX libraries for CXU Zoo</a:t>
            </a:r>
          </a:p>
          <a:p>
            <a:r>
              <a:rPr lang="en-US" dirty="0"/>
              <a:t>Import CFU Playground CFUs into CXU Zoo</a:t>
            </a:r>
          </a:p>
          <a:p>
            <a:r>
              <a:rPr lang="en-US" b="1" dirty="0"/>
              <a:t>Demo: 1 CPU + 2 CXUs + libraries</a:t>
            </a:r>
            <a:endParaRPr lang="en-US" dirty="0"/>
          </a:p>
          <a:p>
            <a:r>
              <a:rPr lang="en-US" b="1" dirty="0"/>
              <a:t>Plug Fest: CPUs × CXUs × libraries</a:t>
            </a:r>
          </a:p>
          <a:p>
            <a:r>
              <a:rPr lang="en-US" dirty="0"/>
              <a:t>Verification?</a:t>
            </a:r>
          </a:p>
        </p:txBody>
      </p:sp>
      <p:sp>
        <p:nvSpPr>
          <p:cNvPr id="7" name="Date Placeholder 6">
            <a:extLst>
              <a:ext uri="{FF2B5EF4-FFF2-40B4-BE49-F238E27FC236}">
                <a16:creationId xmlns:a16="http://schemas.microsoft.com/office/drawing/2014/main" id="{BA6B8383-2FFF-48C6-9946-6477C68A4BD2}"/>
              </a:ext>
            </a:extLst>
          </p:cNvPr>
          <p:cNvSpPr>
            <a:spLocks noGrp="1"/>
          </p:cNvSpPr>
          <p:nvPr>
            <p:ph type="dt" sz="half" idx="10"/>
          </p:nvPr>
        </p:nvSpPr>
        <p:spPr/>
        <p:txBody>
          <a:bodyPr/>
          <a:lstStyle/>
          <a:p>
            <a:r>
              <a:rPr lang="en-US" dirty="0"/>
              <a:t>Aug 6, 2023</a:t>
            </a:r>
          </a:p>
        </p:txBody>
      </p:sp>
      <p:sp>
        <p:nvSpPr>
          <p:cNvPr id="8" name="Footer Placeholder 7">
            <a:extLst>
              <a:ext uri="{FF2B5EF4-FFF2-40B4-BE49-F238E27FC236}">
                <a16:creationId xmlns:a16="http://schemas.microsoft.com/office/drawing/2014/main" id="{E34F7BD0-2050-0604-F888-224763153BA5}"/>
              </a:ext>
            </a:extLst>
          </p:cNvPr>
          <p:cNvSpPr>
            <a:spLocks noGrp="1"/>
          </p:cNvSpPr>
          <p:nvPr>
            <p:ph type="ftr" sz="quarter" idx="11"/>
          </p:nvPr>
        </p:nvSpPr>
        <p:spPr/>
        <p:txBody>
          <a:bodyPr/>
          <a:lstStyle/>
          <a:p>
            <a:r>
              <a:rPr lang="en-US" dirty="0"/>
              <a:t>CX Spec</a:t>
            </a:r>
          </a:p>
        </p:txBody>
      </p:sp>
      <p:sp>
        <p:nvSpPr>
          <p:cNvPr id="9" name="Slide Number Placeholder 8">
            <a:extLst>
              <a:ext uri="{FF2B5EF4-FFF2-40B4-BE49-F238E27FC236}">
                <a16:creationId xmlns:a16="http://schemas.microsoft.com/office/drawing/2014/main" id="{21FE1B7D-E55C-20C5-1EF0-0DD24450C313}"/>
              </a:ext>
            </a:extLst>
          </p:cNvPr>
          <p:cNvSpPr>
            <a:spLocks noGrp="1"/>
          </p:cNvSpPr>
          <p:nvPr>
            <p:ph type="sldNum" sz="quarter" idx="12"/>
          </p:nvPr>
        </p:nvSpPr>
        <p:spPr/>
        <p:txBody>
          <a:bodyPr/>
          <a:lstStyle/>
          <a:p>
            <a:fld id="{0F4AB399-865D-4BE1-9079-4962ECA64CB8}" type="slidenum">
              <a:rPr lang="en-US" smtClean="0"/>
              <a:t>53</a:t>
            </a:fld>
            <a:endParaRPr lang="en-US"/>
          </a:p>
        </p:txBody>
      </p:sp>
    </p:spTree>
    <p:extLst>
      <p:ext uri="{BB962C8B-B14F-4D97-AF65-F5344CB8AC3E}">
        <p14:creationId xmlns:p14="http://schemas.microsoft.com/office/powerpoint/2010/main" val="1636706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C9915-6187-4E91-1889-DD4744F5A454}"/>
              </a:ext>
            </a:extLst>
          </p:cNvPr>
          <p:cNvSpPr>
            <a:spLocks noGrp="1"/>
          </p:cNvSpPr>
          <p:nvPr>
            <p:ph type="title"/>
          </p:nvPr>
        </p:nvSpPr>
        <p:spPr/>
        <p:txBody>
          <a:bodyPr/>
          <a:lstStyle/>
          <a:p>
            <a:r>
              <a:rPr lang="en-US" b="1" dirty="0"/>
              <a:t>Call to Action</a:t>
            </a:r>
          </a:p>
        </p:txBody>
      </p:sp>
      <p:sp>
        <p:nvSpPr>
          <p:cNvPr id="3" name="Content Placeholder 2">
            <a:extLst>
              <a:ext uri="{FF2B5EF4-FFF2-40B4-BE49-F238E27FC236}">
                <a16:creationId xmlns:a16="http://schemas.microsoft.com/office/drawing/2014/main" id="{BF02FEC8-0E3F-F8AE-34F8-E66DE03A5314}"/>
              </a:ext>
            </a:extLst>
          </p:cNvPr>
          <p:cNvSpPr>
            <a:spLocks noGrp="1"/>
          </p:cNvSpPr>
          <p:nvPr>
            <p:ph idx="1"/>
          </p:nvPr>
        </p:nvSpPr>
        <p:spPr>
          <a:xfrm>
            <a:off x="838199" y="1825625"/>
            <a:ext cx="11206815" cy="4351338"/>
          </a:xfrm>
        </p:spPr>
        <p:txBody>
          <a:bodyPr>
            <a:noAutofit/>
          </a:bodyPr>
          <a:lstStyle/>
          <a:p>
            <a:pPr marL="0" indent="0">
              <a:lnSpc>
                <a:spcPct val="150000"/>
              </a:lnSpc>
              <a:buNone/>
            </a:pPr>
            <a:r>
              <a:rPr lang="en-US" sz="3200" dirty="0"/>
              <a:t>We propose two new RISC-V International Task Groups:</a:t>
            </a:r>
          </a:p>
          <a:p>
            <a:pPr marL="457200" lvl="1" indent="0">
              <a:lnSpc>
                <a:spcPct val="100000"/>
              </a:lnSpc>
              <a:buNone/>
            </a:pPr>
            <a:r>
              <a:rPr lang="en-US" sz="3200" b="1" dirty="0"/>
              <a:t>CX-ISA TG</a:t>
            </a:r>
            <a:r>
              <a:rPr lang="en-US" sz="3200" dirty="0"/>
              <a:t>: -</a:t>
            </a:r>
            <a:r>
              <a:rPr lang="en-US" sz="3200" dirty="0" err="1"/>
              <a:t>Zicx</a:t>
            </a:r>
            <a:r>
              <a:rPr lang="en-US" sz="3200" dirty="0"/>
              <a:t> ISA/CSRs to enable composable extensions</a:t>
            </a:r>
          </a:p>
          <a:p>
            <a:pPr marL="457200" lvl="1" indent="0">
              <a:lnSpc>
                <a:spcPct val="100000"/>
              </a:lnSpc>
              <a:buNone/>
            </a:pPr>
            <a:r>
              <a:rPr lang="en-US" sz="3200" b="1" dirty="0"/>
              <a:t>CXU-LI</a:t>
            </a:r>
            <a:r>
              <a:rPr lang="en-US" sz="3200" dirty="0"/>
              <a:t> </a:t>
            </a:r>
            <a:r>
              <a:rPr lang="en-US" sz="3200" b="1" dirty="0"/>
              <a:t>TG</a:t>
            </a:r>
            <a:r>
              <a:rPr lang="en-US" sz="3200" dirty="0"/>
              <a:t>: (non-ISA) logic interface for CX hardware</a:t>
            </a:r>
          </a:p>
          <a:p>
            <a:pPr marL="0" indent="0">
              <a:buNone/>
            </a:pPr>
            <a:r>
              <a:rPr lang="en-US" sz="3200" dirty="0"/>
              <a:t>We submit:</a:t>
            </a:r>
          </a:p>
          <a:p>
            <a:pPr marL="457200" lvl="1" indent="0">
              <a:buNone/>
            </a:pPr>
            <a:r>
              <a:rPr lang="en-US" sz="2800" i="1" dirty="0"/>
              <a:t>Draft Proposed RISC-V Composable Custom Extensions Specification</a:t>
            </a:r>
            <a:br>
              <a:rPr lang="en-US" sz="2800" dirty="0"/>
            </a:br>
            <a:r>
              <a:rPr lang="en-US" sz="2800" dirty="0">
                <a:hlinkClick r:id="rId3"/>
              </a:rPr>
              <a:t>https://github.com/grayresearch/CX</a:t>
            </a:r>
            <a:endParaRPr lang="en-US" sz="2800" dirty="0"/>
          </a:p>
          <a:p>
            <a:pPr marL="0" indent="0">
              <a:buNone/>
            </a:pPr>
            <a:r>
              <a:rPr lang="en-US" sz="3200" dirty="0"/>
              <a:t>Questions? Suggestions? Criticism?</a:t>
            </a:r>
            <a:br>
              <a:rPr lang="en-US" sz="3200" dirty="0"/>
            </a:br>
            <a:r>
              <a:rPr lang="en-US" sz="3200" dirty="0"/>
              <a:t>Discuss as </a:t>
            </a:r>
            <a:r>
              <a:rPr lang="en-US" sz="3200" dirty="0" err="1"/>
              <a:t>github</a:t>
            </a:r>
            <a:r>
              <a:rPr lang="en-US" sz="3200" dirty="0"/>
              <a:t> repo issues, or in RVI sig-soft-</a:t>
            </a:r>
            <a:r>
              <a:rPr lang="en-US" sz="3200" dirty="0" err="1"/>
              <a:t>cpu</a:t>
            </a:r>
            <a:r>
              <a:rPr lang="en-US" sz="3200" dirty="0"/>
              <a:t> group</a:t>
            </a:r>
          </a:p>
        </p:txBody>
      </p:sp>
      <p:sp>
        <p:nvSpPr>
          <p:cNvPr id="4" name="Date Placeholder 3">
            <a:extLst>
              <a:ext uri="{FF2B5EF4-FFF2-40B4-BE49-F238E27FC236}">
                <a16:creationId xmlns:a16="http://schemas.microsoft.com/office/drawing/2014/main" id="{880BA3EE-D678-C7B0-0A71-565F5A1DE004}"/>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1DB91903-0CC7-BC4C-F7A9-D5648CA7E51A}"/>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399E6C8A-1D40-1DDC-1FF9-5E96BCC5E7FB}"/>
              </a:ext>
            </a:extLst>
          </p:cNvPr>
          <p:cNvSpPr>
            <a:spLocks noGrp="1"/>
          </p:cNvSpPr>
          <p:nvPr>
            <p:ph type="sldNum" sz="quarter" idx="12"/>
          </p:nvPr>
        </p:nvSpPr>
        <p:spPr/>
        <p:txBody>
          <a:bodyPr/>
          <a:lstStyle/>
          <a:p>
            <a:fld id="{0F4AB399-865D-4BE1-9079-4962ECA64CB8}" type="slidenum">
              <a:rPr lang="en-US" smtClean="0"/>
              <a:t>54</a:t>
            </a:fld>
            <a:endParaRPr lang="en-US"/>
          </a:p>
        </p:txBody>
      </p:sp>
    </p:spTree>
    <p:extLst>
      <p:ext uri="{BB962C8B-B14F-4D97-AF65-F5344CB8AC3E}">
        <p14:creationId xmlns:p14="http://schemas.microsoft.com/office/powerpoint/2010/main" val="1158599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74B8-7833-86FC-7B24-5AC50AC3B9E3}"/>
              </a:ext>
            </a:extLst>
          </p:cNvPr>
          <p:cNvSpPr>
            <a:spLocks noGrp="1"/>
          </p:cNvSpPr>
          <p:nvPr>
            <p:ph type="title"/>
          </p:nvPr>
        </p:nvSpPr>
        <p:spPr/>
        <p:txBody>
          <a:bodyPr/>
          <a:lstStyle/>
          <a:p>
            <a:r>
              <a:rPr lang="en-US" dirty="0"/>
              <a:t>Keeping RISC-V simple, open, agile</a:t>
            </a:r>
          </a:p>
        </p:txBody>
      </p:sp>
      <p:sp>
        <p:nvSpPr>
          <p:cNvPr id="3" name="Content Placeholder 2">
            <a:extLst>
              <a:ext uri="{FF2B5EF4-FFF2-40B4-BE49-F238E27FC236}">
                <a16:creationId xmlns:a16="http://schemas.microsoft.com/office/drawing/2014/main" id="{473239A3-F457-3B97-EA4A-976EFDEBB62F}"/>
              </a:ext>
            </a:extLst>
          </p:cNvPr>
          <p:cNvSpPr>
            <a:spLocks noGrp="1"/>
          </p:cNvSpPr>
          <p:nvPr>
            <p:ph idx="1"/>
          </p:nvPr>
        </p:nvSpPr>
        <p:spPr>
          <a:xfrm>
            <a:off x="838200" y="1610456"/>
            <a:ext cx="4846128" cy="4351338"/>
          </a:xfrm>
        </p:spPr>
        <p:txBody>
          <a:bodyPr>
            <a:normAutofit/>
          </a:bodyPr>
          <a:lstStyle/>
          <a:p>
            <a:r>
              <a:rPr lang="en-US" dirty="0"/>
              <a:t>Less pressure to add domain-specific standard extensions</a:t>
            </a:r>
          </a:p>
        </p:txBody>
      </p:sp>
      <p:sp>
        <p:nvSpPr>
          <p:cNvPr id="4" name="Date Placeholder 3">
            <a:extLst>
              <a:ext uri="{FF2B5EF4-FFF2-40B4-BE49-F238E27FC236}">
                <a16:creationId xmlns:a16="http://schemas.microsoft.com/office/drawing/2014/main" id="{0B512706-831E-C429-6AE6-DA601C0B6EF9}"/>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474E89BD-7227-9BEB-2AC0-8F8710258DFA}"/>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2DC454B2-6C43-26D1-113F-5CADE61158F2}"/>
              </a:ext>
            </a:extLst>
          </p:cNvPr>
          <p:cNvSpPr>
            <a:spLocks noGrp="1"/>
          </p:cNvSpPr>
          <p:nvPr>
            <p:ph type="sldNum" sz="quarter" idx="12"/>
          </p:nvPr>
        </p:nvSpPr>
        <p:spPr/>
        <p:txBody>
          <a:bodyPr/>
          <a:lstStyle/>
          <a:p>
            <a:fld id="{0F4AB399-865D-4BE1-9079-4962ECA64CB8}" type="slidenum">
              <a:rPr lang="en-US" smtClean="0"/>
              <a:t>6</a:t>
            </a:fld>
            <a:endParaRPr lang="en-US"/>
          </a:p>
        </p:txBody>
      </p:sp>
      <p:pic>
        <p:nvPicPr>
          <p:cNvPr id="7" name="Picture 6" descr="A person sitting at a table with a sign&#10;&#10;Description automatically generated">
            <a:extLst>
              <a:ext uri="{FF2B5EF4-FFF2-40B4-BE49-F238E27FC236}">
                <a16:creationId xmlns:a16="http://schemas.microsoft.com/office/drawing/2014/main" id="{BDC85C54-63EC-B503-7C84-741A6039B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44" y="1610457"/>
            <a:ext cx="6338841" cy="4745892"/>
          </a:xfrm>
          <a:prstGeom prst="rect">
            <a:avLst/>
          </a:prstGeom>
        </p:spPr>
      </p:pic>
    </p:spTree>
    <p:extLst>
      <p:ext uri="{BB962C8B-B14F-4D97-AF65-F5344CB8AC3E}">
        <p14:creationId xmlns:p14="http://schemas.microsoft.com/office/powerpoint/2010/main" val="2511275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9805-407B-1B38-069E-CF3FD464C653}"/>
              </a:ext>
            </a:extLst>
          </p:cNvPr>
          <p:cNvSpPr>
            <a:spLocks noGrp="1"/>
          </p:cNvSpPr>
          <p:nvPr>
            <p:ph type="title"/>
          </p:nvPr>
        </p:nvSpPr>
        <p:spPr>
          <a:xfrm>
            <a:off x="838200" y="376949"/>
            <a:ext cx="10515600" cy="1325563"/>
          </a:xfrm>
        </p:spPr>
        <p:txBody>
          <a:bodyPr/>
          <a:lstStyle/>
          <a:p>
            <a:r>
              <a:rPr lang="en-US" dirty="0"/>
              <a:t>Key elements</a:t>
            </a:r>
          </a:p>
        </p:txBody>
      </p:sp>
      <p:sp>
        <p:nvSpPr>
          <p:cNvPr id="3" name="Content Placeholder 2">
            <a:extLst>
              <a:ext uri="{FF2B5EF4-FFF2-40B4-BE49-F238E27FC236}">
                <a16:creationId xmlns:a16="http://schemas.microsoft.com/office/drawing/2014/main" id="{319E1E86-A661-D7D5-146E-E3E6552AC704}"/>
              </a:ext>
            </a:extLst>
          </p:cNvPr>
          <p:cNvSpPr>
            <a:spLocks noGrp="1"/>
          </p:cNvSpPr>
          <p:nvPr>
            <p:ph idx="1"/>
          </p:nvPr>
        </p:nvSpPr>
        <p:spPr>
          <a:xfrm>
            <a:off x="838200" y="1825625"/>
            <a:ext cx="11151476" cy="4351338"/>
          </a:xfrm>
        </p:spPr>
        <p:txBody>
          <a:bodyPr/>
          <a:lstStyle/>
          <a:p>
            <a:r>
              <a:rPr lang="en-US" b="1" dirty="0"/>
              <a:t>Composable extension (CX)</a:t>
            </a:r>
            <a:r>
              <a:rPr lang="en-US" dirty="0"/>
              <a:t>: a </a:t>
            </a:r>
            <a:r>
              <a:rPr lang="en-US" i="1" dirty="0"/>
              <a:t>composable</a:t>
            </a:r>
            <a:r>
              <a:rPr lang="en-US" dirty="0"/>
              <a:t> custom extension’s interface contract</a:t>
            </a:r>
          </a:p>
          <a:p>
            <a:r>
              <a:rPr lang="en-US" b="1" dirty="0"/>
              <a:t>Composable extension unit (CXU)</a:t>
            </a:r>
            <a:r>
              <a:rPr lang="en-US" dirty="0"/>
              <a:t>: a hardware core that implements a CX</a:t>
            </a:r>
          </a:p>
          <a:p>
            <a:r>
              <a:rPr lang="en-US" b="1" dirty="0"/>
              <a:t>Composable extension library (CX lib)</a:t>
            </a:r>
            <a:r>
              <a:rPr lang="en-US" dirty="0"/>
              <a:t>: software that selects a CX,</a:t>
            </a:r>
            <a:br>
              <a:rPr lang="en-US" dirty="0"/>
            </a:br>
            <a:r>
              <a:rPr lang="en-US" dirty="0"/>
              <a:t>issues its custom instructions</a:t>
            </a:r>
          </a:p>
        </p:txBody>
      </p:sp>
      <p:sp>
        <p:nvSpPr>
          <p:cNvPr id="4" name="Date Placeholder 3">
            <a:extLst>
              <a:ext uri="{FF2B5EF4-FFF2-40B4-BE49-F238E27FC236}">
                <a16:creationId xmlns:a16="http://schemas.microsoft.com/office/drawing/2014/main" id="{D8519CBB-5A72-B8F7-50B5-7A2A58D02DEB}"/>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51FEB022-F0D7-6CAD-0127-E83196AAF07E}"/>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587365CD-3C5D-6C97-A373-36E6B4D8394B}"/>
              </a:ext>
            </a:extLst>
          </p:cNvPr>
          <p:cNvSpPr>
            <a:spLocks noGrp="1"/>
          </p:cNvSpPr>
          <p:nvPr>
            <p:ph type="sldNum" sz="quarter" idx="12"/>
          </p:nvPr>
        </p:nvSpPr>
        <p:spPr/>
        <p:txBody>
          <a:bodyPr/>
          <a:lstStyle/>
          <a:p>
            <a:fld id="{0F4AB399-865D-4BE1-9079-4962ECA64CB8}" type="slidenum">
              <a:rPr lang="en-US" smtClean="0"/>
              <a:t>7</a:t>
            </a:fld>
            <a:endParaRPr lang="en-US"/>
          </a:p>
        </p:txBody>
      </p:sp>
    </p:spTree>
    <p:custDataLst>
      <p:tags r:id="rId1"/>
    </p:custDataLst>
    <p:extLst>
      <p:ext uri="{BB962C8B-B14F-4D97-AF65-F5344CB8AC3E}">
        <p14:creationId xmlns:p14="http://schemas.microsoft.com/office/powerpoint/2010/main" val="328985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E0C2-EBF5-511C-C477-F2084C4A5335}"/>
              </a:ext>
            </a:extLst>
          </p:cNvPr>
          <p:cNvSpPr>
            <a:spLocks noGrp="1"/>
          </p:cNvSpPr>
          <p:nvPr>
            <p:ph type="title"/>
          </p:nvPr>
        </p:nvSpPr>
        <p:spPr/>
        <p:txBody>
          <a:bodyPr/>
          <a:lstStyle/>
          <a:p>
            <a:r>
              <a:rPr lang="en-US" dirty="0"/>
              <a:t>Example: Alice’s SoC </a:t>
            </a:r>
            <a:r>
              <a:rPr lang="en-US" sz="3200" i="1" dirty="0"/>
              <a:t>(</a:t>
            </a:r>
            <a:r>
              <a:rPr lang="en-US" sz="32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3200" i="1" dirty="0"/>
              <a:t>1.2)</a:t>
            </a:r>
          </a:p>
        </p:txBody>
      </p:sp>
      <p:sp>
        <p:nvSpPr>
          <p:cNvPr id="4" name="Date Placeholder 3">
            <a:extLst>
              <a:ext uri="{FF2B5EF4-FFF2-40B4-BE49-F238E27FC236}">
                <a16:creationId xmlns:a16="http://schemas.microsoft.com/office/drawing/2014/main" id="{EA6D3059-D0F7-4644-0E7D-8B777F5FC4E4}"/>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B1487D89-979D-B370-143E-73495AD3646D}"/>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2F107A6D-E80F-FB41-DFFE-5B70BBBEDDDF}"/>
              </a:ext>
            </a:extLst>
          </p:cNvPr>
          <p:cNvSpPr>
            <a:spLocks noGrp="1"/>
          </p:cNvSpPr>
          <p:nvPr>
            <p:ph type="sldNum" sz="quarter" idx="12"/>
          </p:nvPr>
        </p:nvSpPr>
        <p:spPr/>
        <p:txBody>
          <a:bodyPr/>
          <a:lstStyle/>
          <a:p>
            <a:fld id="{0F4AB399-865D-4BE1-9079-4962ECA64CB8}" type="slidenum">
              <a:rPr lang="en-US" smtClean="0"/>
              <a:t>8</a:t>
            </a:fld>
            <a:endParaRPr lang="en-US"/>
          </a:p>
        </p:txBody>
      </p:sp>
      <p:sp>
        <p:nvSpPr>
          <p:cNvPr id="8" name="Rectangle 7">
            <a:extLst>
              <a:ext uri="{FF2B5EF4-FFF2-40B4-BE49-F238E27FC236}">
                <a16:creationId xmlns:a16="http://schemas.microsoft.com/office/drawing/2014/main" id="{BEF48E27-A407-76E1-71D9-6D1F751EF743}"/>
              </a:ext>
            </a:extLst>
          </p:cNvPr>
          <p:cNvSpPr/>
          <p:nvPr/>
        </p:nvSpPr>
        <p:spPr>
          <a:xfrm>
            <a:off x="7130655" y="4216590"/>
            <a:ext cx="3481815" cy="2124905"/>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b"/>
          <a:lstStyle/>
          <a:p>
            <a:pPr algn="ctr"/>
            <a:r>
              <a:rPr lang="en-US" sz="1600" i="1" dirty="0"/>
              <a:t>Accelerated Application</a:t>
            </a:r>
            <a:br>
              <a:rPr lang="en-US" sz="1600" i="1" dirty="0"/>
            </a:br>
            <a:r>
              <a:rPr lang="en-US" sz="1600" i="1" dirty="0"/>
              <a:t>(Composed Software)</a:t>
            </a:r>
          </a:p>
        </p:txBody>
      </p:sp>
      <p:sp>
        <p:nvSpPr>
          <p:cNvPr id="9" name="Rectangle 8">
            <a:extLst>
              <a:ext uri="{FF2B5EF4-FFF2-40B4-BE49-F238E27FC236}">
                <a16:creationId xmlns:a16="http://schemas.microsoft.com/office/drawing/2014/main" id="{523CCAD6-1E40-E427-8BB6-40E472BFD853}"/>
              </a:ext>
            </a:extLst>
          </p:cNvPr>
          <p:cNvSpPr/>
          <p:nvPr/>
        </p:nvSpPr>
        <p:spPr>
          <a:xfrm>
            <a:off x="1591418" y="4204924"/>
            <a:ext cx="5372464" cy="2136570"/>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b"/>
          <a:lstStyle/>
          <a:p>
            <a:pPr algn="ctr"/>
            <a:r>
              <a:rPr lang="en-US" sz="1600" i="1" dirty="0"/>
              <a:t>Accelerated System</a:t>
            </a:r>
            <a:br>
              <a:rPr lang="en-US" sz="1600" i="1" dirty="0"/>
            </a:br>
            <a:r>
              <a:rPr lang="en-US" sz="1600" i="1" dirty="0"/>
              <a:t>(Composed Hardware)</a:t>
            </a:r>
          </a:p>
        </p:txBody>
      </p:sp>
      <p:sp>
        <p:nvSpPr>
          <p:cNvPr id="10" name="Rectangle 9">
            <a:extLst>
              <a:ext uri="{FF2B5EF4-FFF2-40B4-BE49-F238E27FC236}">
                <a16:creationId xmlns:a16="http://schemas.microsoft.com/office/drawing/2014/main" id="{185163DF-6D15-ED38-F5BA-6500734983F5}"/>
              </a:ext>
            </a:extLst>
          </p:cNvPr>
          <p:cNvSpPr/>
          <p:nvPr/>
        </p:nvSpPr>
        <p:spPr>
          <a:xfrm>
            <a:off x="1617899" y="1593561"/>
            <a:ext cx="1208864"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1" name="Rectangle 10">
            <a:extLst>
              <a:ext uri="{FF2B5EF4-FFF2-40B4-BE49-F238E27FC236}">
                <a16:creationId xmlns:a16="http://schemas.microsoft.com/office/drawing/2014/main" id="{CFF73047-BBAC-319C-37F2-F1E7782BD853}"/>
              </a:ext>
            </a:extLst>
          </p:cNvPr>
          <p:cNvSpPr/>
          <p:nvPr/>
        </p:nvSpPr>
        <p:spPr>
          <a:xfrm>
            <a:off x="3010864" y="1593561"/>
            <a:ext cx="1208860"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2" name="Rectangle 11">
            <a:extLst>
              <a:ext uri="{FF2B5EF4-FFF2-40B4-BE49-F238E27FC236}">
                <a16:creationId xmlns:a16="http://schemas.microsoft.com/office/drawing/2014/main" id="{483C42C2-BA49-53A0-E712-F7F2FE5E021E}"/>
              </a:ext>
            </a:extLst>
          </p:cNvPr>
          <p:cNvSpPr/>
          <p:nvPr/>
        </p:nvSpPr>
        <p:spPr>
          <a:xfrm>
            <a:off x="4440159" y="1593561"/>
            <a:ext cx="1208860"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5" name="Rectangle 14">
            <a:extLst>
              <a:ext uri="{FF2B5EF4-FFF2-40B4-BE49-F238E27FC236}">
                <a16:creationId xmlns:a16="http://schemas.microsoft.com/office/drawing/2014/main" id="{8D9CC2C4-5E9D-2A46-7744-4F253CC709D4}"/>
              </a:ext>
            </a:extLst>
          </p:cNvPr>
          <p:cNvSpPr/>
          <p:nvPr/>
        </p:nvSpPr>
        <p:spPr>
          <a:xfrm>
            <a:off x="1749664" y="4586005"/>
            <a:ext cx="949587" cy="316529"/>
          </a:xfrm>
          <a:prstGeom prst="rect">
            <a:avLst/>
          </a:prstGeom>
          <a:solidFill>
            <a:schemeClr val="bg1"/>
          </a:solid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CPU</a:t>
            </a:r>
            <a:r>
              <a:rPr lang="en-US" sz="1600" baseline="-25000" dirty="0"/>
              <a:t>0</a:t>
            </a:r>
            <a:r>
              <a:rPr lang="en-US" sz="1100" dirty="0"/>
              <a:t> &lt;2&gt;</a:t>
            </a:r>
            <a:endParaRPr lang="en-US" sz="1600" dirty="0"/>
          </a:p>
        </p:txBody>
      </p:sp>
      <p:sp>
        <p:nvSpPr>
          <p:cNvPr id="16" name="Rectangle 15">
            <a:extLst>
              <a:ext uri="{FF2B5EF4-FFF2-40B4-BE49-F238E27FC236}">
                <a16:creationId xmlns:a16="http://schemas.microsoft.com/office/drawing/2014/main" id="{75879FFA-C6C7-C0CD-6F23-47226695F8F0}"/>
              </a:ext>
            </a:extLst>
          </p:cNvPr>
          <p:cNvSpPr/>
          <p:nvPr/>
        </p:nvSpPr>
        <p:spPr>
          <a:xfrm>
            <a:off x="1749664" y="5060798"/>
            <a:ext cx="949587" cy="316529"/>
          </a:xfrm>
          <a:prstGeom prst="rect">
            <a:avLst/>
          </a:prstGeom>
          <a:solidFill>
            <a:schemeClr val="bg1"/>
          </a:solid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CPU</a:t>
            </a:r>
            <a:r>
              <a:rPr lang="en-US" sz="1600" baseline="-25000" dirty="0"/>
              <a:t>1 </a:t>
            </a:r>
            <a:r>
              <a:rPr lang="en-US" sz="1100" dirty="0"/>
              <a:t>&lt;2&gt;</a:t>
            </a:r>
            <a:endParaRPr lang="en-US" sz="1600" baseline="-25000" dirty="0"/>
          </a:p>
        </p:txBody>
      </p:sp>
      <p:sp>
        <p:nvSpPr>
          <p:cNvPr id="17" name="Rectangle 16">
            <a:extLst>
              <a:ext uri="{FF2B5EF4-FFF2-40B4-BE49-F238E27FC236}">
                <a16:creationId xmlns:a16="http://schemas.microsoft.com/office/drawing/2014/main" id="{670A5339-6701-8D05-4B07-2A1363999ACB}"/>
              </a:ext>
            </a:extLst>
          </p:cNvPr>
          <p:cNvSpPr/>
          <p:nvPr/>
        </p:nvSpPr>
        <p:spPr>
          <a:xfrm>
            <a:off x="3174044" y="4348609"/>
            <a:ext cx="949587" cy="1280694"/>
          </a:xfrm>
          <a:prstGeom prst="rect">
            <a:avLst/>
          </a:prstGeom>
          <a:solidFill>
            <a:schemeClr val="bg1"/>
          </a:solid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Switch</a:t>
            </a:r>
          </a:p>
        </p:txBody>
      </p:sp>
      <p:cxnSp>
        <p:nvCxnSpPr>
          <p:cNvPr id="18" name="Straight Arrow Connector 17">
            <a:extLst>
              <a:ext uri="{FF2B5EF4-FFF2-40B4-BE49-F238E27FC236}">
                <a16:creationId xmlns:a16="http://schemas.microsoft.com/office/drawing/2014/main" id="{837D4BFB-888E-C49B-E6EC-F7B975BA0C1D}"/>
              </a:ext>
            </a:extLst>
          </p:cNvPr>
          <p:cNvCxnSpPr>
            <a:cxnSpLocks/>
            <a:stCxn id="15" idx="3"/>
          </p:cNvCxnSpPr>
          <p:nvPr/>
        </p:nvCxnSpPr>
        <p:spPr>
          <a:xfrm>
            <a:off x="2699250" y="4744270"/>
            <a:ext cx="474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BAA14EC-FD4D-28AF-9E05-4714ADBDACC0}"/>
              </a:ext>
            </a:extLst>
          </p:cNvPr>
          <p:cNvCxnSpPr/>
          <p:nvPr/>
        </p:nvCxnSpPr>
        <p:spPr>
          <a:xfrm>
            <a:off x="2699250" y="5219063"/>
            <a:ext cx="474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841E001-1C71-7049-194A-A87F98962FC5}"/>
              </a:ext>
            </a:extLst>
          </p:cNvPr>
          <p:cNvSpPr/>
          <p:nvPr/>
        </p:nvSpPr>
        <p:spPr>
          <a:xfrm>
            <a:off x="4598424" y="4346410"/>
            <a:ext cx="2215702" cy="329712"/>
          </a:xfrm>
          <a:prstGeom prst="rect">
            <a:avLst/>
          </a:prstGeom>
          <a:solidFill>
            <a:schemeClr val="bg1"/>
          </a:solid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Cryptography CXU</a:t>
            </a:r>
            <a:r>
              <a:rPr lang="en-US" sz="1200" dirty="0"/>
              <a:t> </a:t>
            </a:r>
            <a:r>
              <a:rPr lang="en-US" sz="1100" dirty="0"/>
              <a:t>&lt;4&gt;</a:t>
            </a:r>
          </a:p>
        </p:txBody>
      </p:sp>
      <p:cxnSp>
        <p:nvCxnSpPr>
          <p:cNvPr id="21" name="Straight Arrow Connector 20">
            <a:extLst>
              <a:ext uri="{FF2B5EF4-FFF2-40B4-BE49-F238E27FC236}">
                <a16:creationId xmlns:a16="http://schemas.microsoft.com/office/drawing/2014/main" id="{936BB05C-A9A6-046E-10CF-280AD005D89D}"/>
              </a:ext>
            </a:extLst>
          </p:cNvPr>
          <p:cNvCxnSpPr/>
          <p:nvPr/>
        </p:nvCxnSpPr>
        <p:spPr>
          <a:xfrm>
            <a:off x="4123630" y="4506865"/>
            <a:ext cx="474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BD74B396-ECAB-086F-EA42-056737B44EFE}"/>
              </a:ext>
            </a:extLst>
          </p:cNvPr>
          <p:cNvSpPr/>
          <p:nvPr/>
        </p:nvSpPr>
        <p:spPr>
          <a:xfrm>
            <a:off x="7288919" y="4829245"/>
            <a:ext cx="1661769" cy="329712"/>
          </a:xfrm>
          <a:prstGeom prst="rect">
            <a:avLst/>
          </a:prstGeom>
          <a:solidFill>
            <a:schemeClr val="bg1"/>
          </a:solid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err="1"/>
              <a:t>Compr</a:t>
            </a:r>
            <a:r>
              <a:rPr lang="en-US" sz="1600" dirty="0"/>
              <a:t>. library</a:t>
            </a:r>
            <a:endParaRPr lang="en-US" sz="1200" dirty="0"/>
          </a:p>
        </p:txBody>
      </p:sp>
      <p:cxnSp>
        <p:nvCxnSpPr>
          <p:cNvPr id="29" name="Straight Arrow Connector 28">
            <a:extLst>
              <a:ext uri="{FF2B5EF4-FFF2-40B4-BE49-F238E27FC236}">
                <a16:creationId xmlns:a16="http://schemas.microsoft.com/office/drawing/2014/main" id="{045C32DE-438F-A039-217E-42E132BE1E5A}"/>
              </a:ext>
            </a:extLst>
          </p:cNvPr>
          <p:cNvCxnSpPr>
            <a:cxnSpLocks/>
          </p:cNvCxnSpPr>
          <p:nvPr/>
        </p:nvCxnSpPr>
        <p:spPr>
          <a:xfrm flipH="1">
            <a:off x="6814126" y="4506865"/>
            <a:ext cx="474793" cy="0"/>
          </a:xfrm>
          <a:prstGeom prst="straightConnector1">
            <a:avLst/>
          </a:prstGeom>
          <a:ln w="28575">
            <a:solidFill>
              <a:srgbClr val="FFFF00"/>
            </a:solidFill>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782F37AD-3C21-2B65-77B2-E141FFAFE067}"/>
              </a:ext>
            </a:extLst>
          </p:cNvPr>
          <p:cNvSpPr/>
          <p:nvPr/>
        </p:nvSpPr>
        <p:spPr>
          <a:xfrm>
            <a:off x="9425489" y="5299592"/>
            <a:ext cx="1028719" cy="329712"/>
          </a:xfrm>
          <a:prstGeom prst="rect">
            <a:avLst/>
          </a:prstGeom>
          <a:solidFill>
            <a:schemeClr val="bg1"/>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Runtime</a:t>
            </a:r>
          </a:p>
        </p:txBody>
      </p:sp>
      <p:sp>
        <p:nvSpPr>
          <p:cNvPr id="33" name="Flowchart: Document 32">
            <a:extLst>
              <a:ext uri="{FF2B5EF4-FFF2-40B4-BE49-F238E27FC236}">
                <a16:creationId xmlns:a16="http://schemas.microsoft.com/office/drawing/2014/main" id="{6B77C2C1-B1A3-D270-7A25-5165F5907B47}"/>
              </a:ext>
            </a:extLst>
          </p:cNvPr>
          <p:cNvSpPr/>
          <p:nvPr/>
        </p:nvSpPr>
        <p:spPr>
          <a:xfrm>
            <a:off x="9425489" y="4360023"/>
            <a:ext cx="1028719" cy="636223"/>
          </a:xfrm>
          <a:prstGeom prst="flowChartDocument">
            <a:avLst/>
          </a:prstGeom>
          <a:solidFill>
            <a:schemeClr val="bg1"/>
          </a:solid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dk1"/>
                </a:solidFill>
              </a:rPr>
              <a:t>System</a:t>
            </a:r>
            <a:br>
              <a:rPr lang="en-US" sz="1600" dirty="0">
                <a:solidFill>
                  <a:schemeClr val="dk1"/>
                </a:solidFill>
              </a:rPr>
            </a:br>
            <a:r>
              <a:rPr lang="en-US" sz="1600" dirty="0">
                <a:solidFill>
                  <a:schemeClr val="dk1"/>
                </a:solidFill>
              </a:rPr>
              <a:t>CXU map</a:t>
            </a:r>
          </a:p>
        </p:txBody>
      </p:sp>
      <p:cxnSp>
        <p:nvCxnSpPr>
          <p:cNvPr id="34" name="Straight Arrow Connector 33">
            <a:extLst>
              <a:ext uri="{FF2B5EF4-FFF2-40B4-BE49-F238E27FC236}">
                <a16:creationId xmlns:a16="http://schemas.microsoft.com/office/drawing/2014/main" id="{4D3053FF-9DDD-9C41-1880-3596F926A863}"/>
              </a:ext>
            </a:extLst>
          </p:cNvPr>
          <p:cNvCxnSpPr>
            <a:cxnSpLocks/>
            <a:stCxn id="33" idx="2"/>
            <a:endCxn id="32" idx="0"/>
          </p:cNvCxnSpPr>
          <p:nvPr/>
        </p:nvCxnSpPr>
        <p:spPr>
          <a:xfrm>
            <a:off x="9939848" y="4954185"/>
            <a:ext cx="0" cy="3454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Flowchart: Document 34">
            <a:extLst>
              <a:ext uri="{FF2B5EF4-FFF2-40B4-BE49-F238E27FC236}">
                <a16:creationId xmlns:a16="http://schemas.microsoft.com/office/drawing/2014/main" id="{4CAE9397-5E21-F07D-21E9-D2CF387C6C16}"/>
              </a:ext>
            </a:extLst>
          </p:cNvPr>
          <p:cNvSpPr/>
          <p:nvPr/>
        </p:nvSpPr>
        <p:spPr>
          <a:xfrm>
            <a:off x="1710098" y="1672694"/>
            <a:ext cx="1028719" cy="636223"/>
          </a:xfrm>
          <a:prstGeom prst="flowChartDocument">
            <a:avLst/>
          </a:prstGeom>
          <a:solidFill>
            <a:schemeClr val="bg1"/>
          </a:solid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CPU Metadata</a:t>
            </a:r>
            <a:endParaRPr lang="en-US" sz="1400" dirty="0">
              <a:solidFill>
                <a:schemeClr val="dk1"/>
              </a:solidFill>
            </a:endParaRPr>
          </a:p>
        </p:txBody>
      </p:sp>
      <p:sp>
        <p:nvSpPr>
          <p:cNvPr id="36" name="Flowchart: Document 35">
            <a:extLst>
              <a:ext uri="{FF2B5EF4-FFF2-40B4-BE49-F238E27FC236}">
                <a16:creationId xmlns:a16="http://schemas.microsoft.com/office/drawing/2014/main" id="{8A0082E6-6DDF-B508-9287-40ED3391D7F0}"/>
              </a:ext>
            </a:extLst>
          </p:cNvPr>
          <p:cNvSpPr/>
          <p:nvPr/>
        </p:nvSpPr>
        <p:spPr>
          <a:xfrm>
            <a:off x="3091970" y="1674250"/>
            <a:ext cx="1028719" cy="636223"/>
          </a:xfrm>
          <a:prstGeom prst="flowChartDocument">
            <a:avLst/>
          </a:prstGeom>
          <a:solidFill>
            <a:schemeClr val="bg1"/>
          </a:solid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Switch MD</a:t>
            </a:r>
            <a:endParaRPr lang="en-US" sz="1400" dirty="0">
              <a:solidFill>
                <a:schemeClr val="dk1"/>
              </a:solidFill>
            </a:endParaRPr>
          </a:p>
        </p:txBody>
      </p:sp>
      <p:sp>
        <p:nvSpPr>
          <p:cNvPr id="37" name="Flowchart: Document 36">
            <a:extLst>
              <a:ext uri="{FF2B5EF4-FFF2-40B4-BE49-F238E27FC236}">
                <a16:creationId xmlns:a16="http://schemas.microsoft.com/office/drawing/2014/main" id="{9EEE62C7-06DF-0925-E9B1-04CCB1B4927C}"/>
              </a:ext>
            </a:extLst>
          </p:cNvPr>
          <p:cNvSpPr/>
          <p:nvPr/>
        </p:nvSpPr>
        <p:spPr>
          <a:xfrm>
            <a:off x="4516289" y="1680866"/>
            <a:ext cx="1028719" cy="636223"/>
          </a:xfrm>
          <a:prstGeom prst="flowChartDocument">
            <a:avLst/>
          </a:prstGeom>
          <a:solidFill>
            <a:schemeClr val="bg1"/>
          </a:solid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Crypt. MD</a:t>
            </a:r>
            <a:endParaRPr lang="en-US" sz="1400" dirty="0">
              <a:solidFill>
                <a:schemeClr val="dk1"/>
              </a:solidFill>
            </a:endParaRPr>
          </a:p>
        </p:txBody>
      </p:sp>
      <p:sp>
        <p:nvSpPr>
          <p:cNvPr id="38" name="Rectangle 37">
            <a:extLst>
              <a:ext uri="{FF2B5EF4-FFF2-40B4-BE49-F238E27FC236}">
                <a16:creationId xmlns:a16="http://schemas.microsoft.com/office/drawing/2014/main" id="{981317DF-230D-357E-8252-2455AE9D107D}"/>
              </a:ext>
            </a:extLst>
          </p:cNvPr>
          <p:cNvSpPr/>
          <p:nvPr/>
        </p:nvSpPr>
        <p:spPr>
          <a:xfrm>
            <a:off x="1710097" y="2448324"/>
            <a:ext cx="1032749" cy="636223"/>
          </a:xfrm>
          <a:prstGeom prst="rect">
            <a:avLst/>
          </a:prstGeom>
          <a:solidFill>
            <a:schemeClr val="bg1"/>
          </a:solid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CPU</a:t>
            </a:r>
            <a:br>
              <a:rPr lang="en-US" sz="1400" dirty="0"/>
            </a:br>
            <a:r>
              <a:rPr lang="en-US" sz="1400" dirty="0"/>
              <a:t>RTL</a:t>
            </a:r>
          </a:p>
        </p:txBody>
      </p:sp>
      <p:sp>
        <p:nvSpPr>
          <p:cNvPr id="39" name="Rectangle 38">
            <a:extLst>
              <a:ext uri="{FF2B5EF4-FFF2-40B4-BE49-F238E27FC236}">
                <a16:creationId xmlns:a16="http://schemas.microsoft.com/office/drawing/2014/main" id="{1F10F329-C7C4-5AE0-C1EA-A155D6562FDF}"/>
              </a:ext>
            </a:extLst>
          </p:cNvPr>
          <p:cNvSpPr/>
          <p:nvPr/>
        </p:nvSpPr>
        <p:spPr>
          <a:xfrm>
            <a:off x="3092030" y="2458552"/>
            <a:ext cx="1032749" cy="636223"/>
          </a:xfrm>
          <a:prstGeom prst="rect">
            <a:avLst/>
          </a:prstGeom>
          <a:solidFill>
            <a:schemeClr val="bg1"/>
          </a:solid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Switch</a:t>
            </a:r>
            <a:br>
              <a:rPr lang="en-US" sz="1400" dirty="0"/>
            </a:br>
            <a:r>
              <a:rPr lang="en-US" sz="1400" dirty="0"/>
              <a:t>RTL</a:t>
            </a:r>
          </a:p>
        </p:txBody>
      </p:sp>
      <p:sp>
        <p:nvSpPr>
          <p:cNvPr id="40" name="Rectangle 39">
            <a:extLst>
              <a:ext uri="{FF2B5EF4-FFF2-40B4-BE49-F238E27FC236}">
                <a16:creationId xmlns:a16="http://schemas.microsoft.com/office/drawing/2014/main" id="{5C713BE2-4190-8F4E-074B-83B1CE835347}"/>
              </a:ext>
            </a:extLst>
          </p:cNvPr>
          <p:cNvSpPr/>
          <p:nvPr/>
        </p:nvSpPr>
        <p:spPr>
          <a:xfrm>
            <a:off x="4515261" y="2456497"/>
            <a:ext cx="1032749" cy="636223"/>
          </a:xfrm>
          <a:prstGeom prst="rect">
            <a:avLst/>
          </a:prstGeom>
          <a:solidFill>
            <a:schemeClr val="bg1"/>
          </a:solid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rtlCol="0" anchor="ctr"/>
          <a:lstStyle/>
          <a:p>
            <a:pPr algn="ctr"/>
            <a:r>
              <a:rPr lang="en-US" sz="1400" dirty="0"/>
              <a:t>Crypt. CXU</a:t>
            </a:r>
            <a:br>
              <a:rPr lang="en-US" sz="1400" dirty="0"/>
            </a:br>
            <a:r>
              <a:rPr lang="en-US" sz="1400" dirty="0"/>
              <a:t>RTL</a:t>
            </a:r>
          </a:p>
        </p:txBody>
      </p:sp>
      <p:sp>
        <p:nvSpPr>
          <p:cNvPr id="45" name="Flowchart: Document 44">
            <a:extLst>
              <a:ext uri="{FF2B5EF4-FFF2-40B4-BE49-F238E27FC236}">
                <a16:creationId xmlns:a16="http://schemas.microsoft.com/office/drawing/2014/main" id="{C8AC3F91-2EB2-F04B-8C03-0018203F2642}"/>
              </a:ext>
            </a:extLst>
          </p:cNvPr>
          <p:cNvSpPr/>
          <p:nvPr/>
        </p:nvSpPr>
        <p:spPr>
          <a:xfrm>
            <a:off x="9426353" y="2539983"/>
            <a:ext cx="1028719" cy="636223"/>
          </a:xfrm>
          <a:prstGeom prst="flowChartDocument">
            <a:avLst/>
          </a:prstGeom>
          <a:solidFill>
            <a:schemeClr val="bg1"/>
          </a:solid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System</a:t>
            </a:r>
            <a:br>
              <a:rPr lang="en-US" sz="1600" dirty="0"/>
            </a:br>
            <a:r>
              <a:rPr lang="en-US" sz="1600" dirty="0"/>
              <a:t>manifest</a:t>
            </a:r>
          </a:p>
        </p:txBody>
      </p:sp>
      <p:cxnSp>
        <p:nvCxnSpPr>
          <p:cNvPr id="46" name="Straight Arrow Connector 45">
            <a:extLst>
              <a:ext uri="{FF2B5EF4-FFF2-40B4-BE49-F238E27FC236}">
                <a16:creationId xmlns:a16="http://schemas.microsoft.com/office/drawing/2014/main" id="{B8748D50-5A13-D84D-7788-B82FC3E12E5E}"/>
              </a:ext>
            </a:extLst>
          </p:cNvPr>
          <p:cNvCxnSpPr>
            <a:cxnSpLocks/>
            <a:stCxn id="10" idx="2"/>
          </p:cNvCxnSpPr>
          <p:nvPr/>
        </p:nvCxnSpPr>
        <p:spPr>
          <a:xfrm>
            <a:off x="2222331" y="3176206"/>
            <a:ext cx="2126" cy="3165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4200F0B-3FA9-BE73-C990-6BD09289F81D}"/>
              </a:ext>
            </a:extLst>
          </p:cNvPr>
          <p:cNvCxnSpPr/>
          <p:nvPr/>
        </p:nvCxnSpPr>
        <p:spPr>
          <a:xfrm>
            <a:off x="3613138" y="3176206"/>
            <a:ext cx="2126" cy="3165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C4CE349-74E9-5333-FDD2-79A457C644D8}"/>
              </a:ext>
            </a:extLst>
          </p:cNvPr>
          <p:cNvCxnSpPr/>
          <p:nvPr/>
        </p:nvCxnSpPr>
        <p:spPr>
          <a:xfrm>
            <a:off x="5036115" y="3185810"/>
            <a:ext cx="2126" cy="3165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EEA4DA2-8DED-E1CB-BF85-A78B4C5A842B}"/>
              </a:ext>
            </a:extLst>
          </p:cNvPr>
          <p:cNvCxnSpPr>
            <a:cxnSpLocks/>
            <a:stCxn id="45" idx="2"/>
          </p:cNvCxnSpPr>
          <p:nvPr/>
        </p:nvCxnSpPr>
        <p:spPr>
          <a:xfrm>
            <a:off x="9940712" y="3134144"/>
            <a:ext cx="0" cy="3534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B398E53-E9B1-5488-6E76-D7B897E2780F}"/>
              </a:ext>
            </a:extLst>
          </p:cNvPr>
          <p:cNvCxnSpPr/>
          <p:nvPr/>
        </p:nvCxnSpPr>
        <p:spPr>
          <a:xfrm>
            <a:off x="3727969" y="3894923"/>
            <a:ext cx="2126" cy="3165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3" name="Flowchart: Alternate Process 52">
            <a:extLst>
              <a:ext uri="{FF2B5EF4-FFF2-40B4-BE49-F238E27FC236}">
                <a16:creationId xmlns:a16="http://schemas.microsoft.com/office/drawing/2014/main" id="{4CC96C3A-7F81-7362-6D48-E805B9D1E3BE}"/>
              </a:ext>
            </a:extLst>
          </p:cNvPr>
          <p:cNvSpPr/>
          <p:nvPr/>
        </p:nvSpPr>
        <p:spPr>
          <a:xfrm>
            <a:off x="1617899" y="3487593"/>
            <a:ext cx="8990319" cy="407316"/>
          </a:xfrm>
          <a:prstGeom prst="flowChartAlternateProcess">
            <a:avLst/>
          </a:prstGeom>
          <a:solidFill>
            <a:schemeClr val="bg1">
              <a:lumMod val="9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Composer</a:t>
            </a:r>
          </a:p>
        </p:txBody>
      </p:sp>
      <p:sp>
        <p:nvSpPr>
          <p:cNvPr id="54" name="TextBox 53">
            <a:extLst>
              <a:ext uri="{FF2B5EF4-FFF2-40B4-BE49-F238E27FC236}">
                <a16:creationId xmlns:a16="http://schemas.microsoft.com/office/drawing/2014/main" id="{3307C314-1AA3-BCF8-BCC8-0859D000E04B}"/>
              </a:ext>
            </a:extLst>
          </p:cNvPr>
          <p:cNvSpPr txBox="1"/>
          <p:nvPr/>
        </p:nvSpPr>
        <p:spPr>
          <a:xfrm>
            <a:off x="5725149" y="1561337"/>
            <a:ext cx="2616101" cy="646331"/>
          </a:xfrm>
          <a:prstGeom prst="rect">
            <a:avLst/>
          </a:prstGeom>
          <a:noFill/>
          <a:ln w="28575">
            <a:noFill/>
          </a:ln>
        </p:spPr>
        <p:txBody>
          <a:bodyPr wrap="none" rtlCol="0">
            <a:spAutoFit/>
          </a:bodyPr>
          <a:lstStyle/>
          <a:p>
            <a:r>
              <a:rPr lang="en-US" i="1" dirty="0"/>
              <a:t>Configurable, composable</a:t>
            </a:r>
            <a:br>
              <a:rPr lang="en-US" i="1" dirty="0"/>
            </a:br>
            <a:r>
              <a:rPr lang="en-US" i="1" dirty="0"/>
              <a:t>hardware packages</a:t>
            </a:r>
          </a:p>
        </p:txBody>
      </p:sp>
      <p:cxnSp>
        <p:nvCxnSpPr>
          <p:cNvPr id="55" name="Straight Arrow Connector 54">
            <a:extLst>
              <a:ext uri="{FF2B5EF4-FFF2-40B4-BE49-F238E27FC236}">
                <a16:creationId xmlns:a16="http://schemas.microsoft.com/office/drawing/2014/main" id="{171FF4BB-D9DD-F4BB-90FF-2BD37D5A3143}"/>
              </a:ext>
            </a:extLst>
          </p:cNvPr>
          <p:cNvCxnSpPr>
            <a:cxnSpLocks/>
            <a:endCxn id="33" idx="0"/>
          </p:cNvCxnSpPr>
          <p:nvPr/>
        </p:nvCxnSpPr>
        <p:spPr>
          <a:xfrm>
            <a:off x="9939848" y="3894909"/>
            <a:ext cx="0" cy="4651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1F2D9312-944E-7747-BDDB-AD6D68582C8A}"/>
              </a:ext>
            </a:extLst>
          </p:cNvPr>
          <p:cNvCxnSpPr>
            <a:cxnSpLocks/>
            <a:endCxn id="32" idx="1"/>
          </p:cNvCxnSpPr>
          <p:nvPr/>
        </p:nvCxnSpPr>
        <p:spPr>
          <a:xfrm>
            <a:off x="8950686" y="4505651"/>
            <a:ext cx="474803" cy="9587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06CF7117-93B0-DD82-DD13-1823C2BAA004}"/>
              </a:ext>
            </a:extLst>
          </p:cNvPr>
          <p:cNvCxnSpPr>
            <a:cxnSpLocks/>
            <a:stCxn id="27" idx="3"/>
            <a:endCxn id="32" idx="1"/>
          </p:cNvCxnSpPr>
          <p:nvPr/>
        </p:nvCxnSpPr>
        <p:spPr>
          <a:xfrm>
            <a:off x="8950688" y="4994102"/>
            <a:ext cx="474801" cy="470346"/>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19B89E04-D51A-7307-27DE-1F8E2E667947}"/>
              </a:ext>
            </a:extLst>
          </p:cNvPr>
          <p:cNvSpPr/>
          <p:nvPr/>
        </p:nvSpPr>
        <p:spPr>
          <a:xfrm>
            <a:off x="7288919" y="4346410"/>
            <a:ext cx="1661771" cy="329712"/>
          </a:xfrm>
          <a:prstGeom prst="rect">
            <a:avLst/>
          </a:prstGeom>
          <a:solidFill>
            <a:schemeClr val="bg1"/>
          </a:solid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Crypt. library</a:t>
            </a:r>
            <a:endParaRPr lang="en-US" sz="1200" dirty="0"/>
          </a:p>
        </p:txBody>
      </p:sp>
      <p:sp>
        <p:nvSpPr>
          <p:cNvPr id="3" name="TextBox 2">
            <a:extLst>
              <a:ext uri="{FF2B5EF4-FFF2-40B4-BE49-F238E27FC236}">
                <a16:creationId xmlns:a16="http://schemas.microsoft.com/office/drawing/2014/main" id="{B2B19BB8-69F7-9FBA-FD97-108DD2CC6CA5}"/>
              </a:ext>
            </a:extLst>
          </p:cNvPr>
          <p:cNvSpPr txBox="1"/>
          <p:nvPr/>
        </p:nvSpPr>
        <p:spPr>
          <a:xfrm>
            <a:off x="6203301" y="6004796"/>
            <a:ext cx="798617" cy="338554"/>
          </a:xfrm>
          <a:prstGeom prst="rect">
            <a:avLst/>
          </a:prstGeom>
          <a:noFill/>
        </p:spPr>
        <p:txBody>
          <a:bodyPr wrap="none" rtlCol="0">
            <a:spAutoFit/>
          </a:bodyPr>
          <a:lstStyle/>
          <a:p>
            <a:r>
              <a:rPr lang="en-US" sz="1600" i="1" dirty="0"/>
              <a:t>FPGA A</a:t>
            </a:r>
          </a:p>
        </p:txBody>
      </p:sp>
    </p:spTree>
    <p:custDataLst>
      <p:tags r:id="rId1"/>
    </p:custDataLst>
    <p:extLst>
      <p:ext uri="{BB962C8B-B14F-4D97-AF65-F5344CB8AC3E}">
        <p14:creationId xmlns:p14="http://schemas.microsoft.com/office/powerpoint/2010/main" val="6500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32"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E0C2-EBF5-511C-C477-F2084C4A5335}"/>
              </a:ext>
            </a:extLst>
          </p:cNvPr>
          <p:cNvSpPr>
            <a:spLocks noGrp="1"/>
          </p:cNvSpPr>
          <p:nvPr>
            <p:ph type="title"/>
          </p:nvPr>
        </p:nvSpPr>
        <p:spPr/>
        <p:txBody>
          <a:bodyPr/>
          <a:lstStyle/>
          <a:p>
            <a:r>
              <a:rPr lang="en-US" dirty="0"/>
              <a:t>Alice’s SoC </a:t>
            </a:r>
            <a:r>
              <a:rPr lang="en-US" b="1" dirty="0"/>
              <a:t>v2</a:t>
            </a:r>
          </a:p>
        </p:txBody>
      </p:sp>
      <p:sp>
        <p:nvSpPr>
          <p:cNvPr id="4" name="Date Placeholder 3">
            <a:extLst>
              <a:ext uri="{FF2B5EF4-FFF2-40B4-BE49-F238E27FC236}">
                <a16:creationId xmlns:a16="http://schemas.microsoft.com/office/drawing/2014/main" id="{EA6D3059-D0F7-4644-0E7D-8B777F5FC4E4}"/>
              </a:ext>
            </a:extLst>
          </p:cNvPr>
          <p:cNvSpPr>
            <a:spLocks noGrp="1"/>
          </p:cNvSpPr>
          <p:nvPr>
            <p:ph type="dt" sz="half" idx="10"/>
          </p:nvPr>
        </p:nvSpPr>
        <p:spPr/>
        <p:txBody>
          <a:bodyPr/>
          <a:lstStyle/>
          <a:p>
            <a:r>
              <a:rPr lang="en-US" dirty="0"/>
              <a:t>Aug 6, 2023</a:t>
            </a:r>
          </a:p>
        </p:txBody>
      </p:sp>
      <p:sp>
        <p:nvSpPr>
          <p:cNvPr id="5" name="Footer Placeholder 4">
            <a:extLst>
              <a:ext uri="{FF2B5EF4-FFF2-40B4-BE49-F238E27FC236}">
                <a16:creationId xmlns:a16="http://schemas.microsoft.com/office/drawing/2014/main" id="{B1487D89-979D-B370-143E-73495AD3646D}"/>
              </a:ext>
            </a:extLst>
          </p:cNvPr>
          <p:cNvSpPr>
            <a:spLocks noGrp="1"/>
          </p:cNvSpPr>
          <p:nvPr>
            <p:ph type="ftr" sz="quarter" idx="11"/>
          </p:nvPr>
        </p:nvSpPr>
        <p:spPr/>
        <p:txBody>
          <a:bodyPr/>
          <a:lstStyle/>
          <a:p>
            <a:r>
              <a:rPr lang="en-US" dirty="0"/>
              <a:t>CX Spec</a:t>
            </a:r>
          </a:p>
        </p:txBody>
      </p:sp>
      <p:sp>
        <p:nvSpPr>
          <p:cNvPr id="6" name="Slide Number Placeholder 5">
            <a:extLst>
              <a:ext uri="{FF2B5EF4-FFF2-40B4-BE49-F238E27FC236}">
                <a16:creationId xmlns:a16="http://schemas.microsoft.com/office/drawing/2014/main" id="{2F107A6D-E80F-FB41-DFFE-5B70BBBEDDDF}"/>
              </a:ext>
            </a:extLst>
          </p:cNvPr>
          <p:cNvSpPr>
            <a:spLocks noGrp="1"/>
          </p:cNvSpPr>
          <p:nvPr>
            <p:ph type="sldNum" sz="quarter" idx="12"/>
          </p:nvPr>
        </p:nvSpPr>
        <p:spPr/>
        <p:txBody>
          <a:bodyPr/>
          <a:lstStyle/>
          <a:p>
            <a:fld id="{0F4AB399-865D-4BE1-9079-4962ECA64CB8}" type="slidenum">
              <a:rPr lang="en-US" smtClean="0"/>
              <a:t>9</a:t>
            </a:fld>
            <a:endParaRPr lang="en-US"/>
          </a:p>
        </p:txBody>
      </p:sp>
      <p:sp>
        <p:nvSpPr>
          <p:cNvPr id="8" name="Rectangle 7">
            <a:extLst>
              <a:ext uri="{FF2B5EF4-FFF2-40B4-BE49-F238E27FC236}">
                <a16:creationId xmlns:a16="http://schemas.microsoft.com/office/drawing/2014/main" id="{BEF48E27-A407-76E1-71D9-6D1F751EF743}"/>
              </a:ext>
            </a:extLst>
          </p:cNvPr>
          <p:cNvSpPr/>
          <p:nvPr/>
        </p:nvSpPr>
        <p:spPr>
          <a:xfrm>
            <a:off x="7130655" y="4216590"/>
            <a:ext cx="3481815" cy="2124905"/>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b"/>
          <a:lstStyle/>
          <a:p>
            <a:pPr algn="ctr"/>
            <a:r>
              <a:rPr lang="en-US" sz="1600" i="1" dirty="0"/>
              <a:t>Accelerated Application</a:t>
            </a:r>
            <a:br>
              <a:rPr lang="en-US" sz="1600" i="1" dirty="0"/>
            </a:br>
            <a:r>
              <a:rPr lang="en-US" sz="1600" i="1" dirty="0"/>
              <a:t>(Composed Software)</a:t>
            </a:r>
          </a:p>
        </p:txBody>
      </p:sp>
      <p:sp>
        <p:nvSpPr>
          <p:cNvPr id="9" name="Rectangle 8">
            <a:extLst>
              <a:ext uri="{FF2B5EF4-FFF2-40B4-BE49-F238E27FC236}">
                <a16:creationId xmlns:a16="http://schemas.microsoft.com/office/drawing/2014/main" id="{523CCAD6-1E40-E427-8BB6-40E472BFD853}"/>
              </a:ext>
            </a:extLst>
          </p:cNvPr>
          <p:cNvSpPr/>
          <p:nvPr/>
        </p:nvSpPr>
        <p:spPr>
          <a:xfrm>
            <a:off x="1591418" y="4204924"/>
            <a:ext cx="5372464" cy="2136570"/>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b"/>
          <a:lstStyle/>
          <a:p>
            <a:pPr algn="ctr"/>
            <a:r>
              <a:rPr lang="en-US" sz="1600" i="1" dirty="0"/>
              <a:t>Accelerated System</a:t>
            </a:r>
            <a:br>
              <a:rPr lang="en-US" sz="1600" i="1" dirty="0"/>
            </a:br>
            <a:r>
              <a:rPr lang="en-US" sz="1600" i="1" dirty="0"/>
              <a:t>(Composed Hardware)</a:t>
            </a:r>
          </a:p>
        </p:txBody>
      </p:sp>
      <p:sp>
        <p:nvSpPr>
          <p:cNvPr id="10" name="Rectangle 9">
            <a:extLst>
              <a:ext uri="{FF2B5EF4-FFF2-40B4-BE49-F238E27FC236}">
                <a16:creationId xmlns:a16="http://schemas.microsoft.com/office/drawing/2014/main" id="{185163DF-6D15-ED38-F5BA-6500734983F5}"/>
              </a:ext>
            </a:extLst>
          </p:cNvPr>
          <p:cNvSpPr/>
          <p:nvPr/>
        </p:nvSpPr>
        <p:spPr>
          <a:xfrm>
            <a:off x="1617899" y="1593561"/>
            <a:ext cx="1208864"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1" name="Rectangle 10">
            <a:extLst>
              <a:ext uri="{FF2B5EF4-FFF2-40B4-BE49-F238E27FC236}">
                <a16:creationId xmlns:a16="http://schemas.microsoft.com/office/drawing/2014/main" id="{CFF73047-BBAC-319C-37F2-F1E7782BD853}"/>
              </a:ext>
            </a:extLst>
          </p:cNvPr>
          <p:cNvSpPr/>
          <p:nvPr/>
        </p:nvSpPr>
        <p:spPr>
          <a:xfrm>
            <a:off x="3010864" y="1593561"/>
            <a:ext cx="1208860"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2" name="Rectangle 11">
            <a:extLst>
              <a:ext uri="{FF2B5EF4-FFF2-40B4-BE49-F238E27FC236}">
                <a16:creationId xmlns:a16="http://schemas.microsoft.com/office/drawing/2014/main" id="{483C42C2-BA49-53A0-E712-F7F2FE5E021E}"/>
              </a:ext>
            </a:extLst>
          </p:cNvPr>
          <p:cNvSpPr/>
          <p:nvPr/>
        </p:nvSpPr>
        <p:spPr>
          <a:xfrm>
            <a:off x="4440159" y="1593561"/>
            <a:ext cx="1208860"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3" name="Rectangle 12">
            <a:extLst>
              <a:ext uri="{FF2B5EF4-FFF2-40B4-BE49-F238E27FC236}">
                <a16:creationId xmlns:a16="http://schemas.microsoft.com/office/drawing/2014/main" id="{0E687374-14C9-5F8E-4320-AC04203AA445}"/>
              </a:ext>
            </a:extLst>
          </p:cNvPr>
          <p:cNvSpPr/>
          <p:nvPr/>
        </p:nvSpPr>
        <p:spPr>
          <a:xfrm>
            <a:off x="5824243" y="1593561"/>
            <a:ext cx="1208856" cy="1582644"/>
          </a:xfrm>
          <a:prstGeom prst="rect">
            <a:avLst/>
          </a:prstGeom>
          <a:solidFill>
            <a:schemeClr val="bg1">
              <a:lumMod val="8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a:solidFill>
                <a:schemeClr val="dk1"/>
              </a:solidFill>
            </a:endParaRPr>
          </a:p>
        </p:txBody>
      </p:sp>
      <p:sp>
        <p:nvSpPr>
          <p:cNvPr id="15" name="Rectangle 14">
            <a:extLst>
              <a:ext uri="{FF2B5EF4-FFF2-40B4-BE49-F238E27FC236}">
                <a16:creationId xmlns:a16="http://schemas.microsoft.com/office/drawing/2014/main" id="{8D9CC2C4-5E9D-2A46-7744-4F253CC709D4}"/>
              </a:ext>
            </a:extLst>
          </p:cNvPr>
          <p:cNvSpPr/>
          <p:nvPr/>
        </p:nvSpPr>
        <p:spPr>
          <a:xfrm>
            <a:off x="1749664" y="4586005"/>
            <a:ext cx="949587" cy="316529"/>
          </a:xfrm>
          <a:prstGeom prst="rect">
            <a:avLst/>
          </a:prstGeom>
          <a:solidFill>
            <a:schemeClr val="bg1"/>
          </a:solid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CPU</a:t>
            </a:r>
            <a:r>
              <a:rPr lang="en-US" sz="1600" baseline="-25000" dirty="0"/>
              <a:t>0</a:t>
            </a:r>
            <a:r>
              <a:rPr lang="en-US" sz="1100" dirty="0"/>
              <a:t> &lt;2&gt;</a:t>
            </a:r>
            <a:endParaRPr lang="en-US" sz="1600" dirty="0"/>
          </a:p>
        </p:txBody>
      </p:sp>
      <p:sp>
        <p:nvSpPr>
          <p:cNvPr id="16" name="Rectangle 15">
            <a:extLst>
              <a:ext uri="{FF2B5EF4-FFF2-40B4-BE49-F238E27FC236}">
                <a16:creationId xmlns:a16="http://schemas.microsoft.com/office/drawing/2014/main" id="{75879FFA-C6C7-C0CD-6F23-47226695F8F0}"/>
              </a:ext>
            </a:extLst>
          </p:cNvPr>
          <p:cNvSpPr/>
          <p:nvPr/>
        </p:nvSpPr>
        <p:spPr>
          <a:xfrm>
            <a:off x="1749664" y="5060798"/>
            <a:ext cx="949587" cy="316529"/>
          </a:xfrm>
          <a:prstGeom prst="rect">
            <a:avLst/>
          </a:prstGeom>
          <a:solidFill>
            <a:schemeClr val="bg1"/>
          </a:solid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CPU</a:t>
            </a:r>
            <a:r>
              <a:rPr lang="en-US" sz="1600" baseline="-25000" dirty="0"/>
              <a:t>1 </a:t>
            </a:r>
            <a:r>
              <a:rPr lang="en-US" sz="1100" dirty="0"/>
              <a:t>&lt;2&gt;</a:t>
            </a:r>
            <a:endParaRPr lang="en-US" sz="1600" baseline="-25000" dirty="0"/>
          </a:p>
        </p:txBody>
      </p:sp>
      <p:sp>
        <p:nvSpPr>
          <p:cNvPr id="17" name="Rectangle 16">
            <a:extLst>
              <a:ext uri="{FF2B5EF4-FFF2-40B4-BE49-F238E27FC236}">
                <a16:creationId xmlns:a16="http://schemas.microsoft.com/office/drawing/2014/main" id="{670A5339-6701-8D05-4B07-2A1363999ACB}"/>
              </a:ext>
            </a:extLst>
          </p:cNvPr>
          <p:cNvSpPr/>
          <p:nvPr/>
        </p:nvSpPr>
        <p:spPr>
          <a:xfrm>
            <a:off x="3174044" y="4348609"/>
            <a:ext cx="949587" cy="1280694"/>
          </a:xfrm>
          <a:prstGeom prst="rect">
            <a:avLst/>
          </a:prstGeom>
          <a:solidFill>
            <a:schemeClr val="bg1"/>
          </a:solid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Switch</a:t>
            </a:r>
          </a:p>
        </p:txBody>
      </p:sp>
      <p:cxnSp>
        <p:nvCxnSpPr>
          <p:cNvPr id="18" name="Straight Arrow Connector 17">
            <a:extLst>
              <a:ext uri="{FF2B5EF4-FFF2-40B4-BE49-F238E27FC236}">
                <a16:creationId xmlns:a16="http://schemas.microsoft.com/office/drawing/2014/main" id="{837D4BFB-888E-C49B-E6EC-F7B975BA0C1D}"/>
              </a:ext>
            </a:extLst>
          </p:cNvPr>
          <p:cNvCxnSpPr>
            <a:cxnSpLocks/>
            <a:stCxn id="15" idx="3"/>
          </p:cNvCxnSpPr>
          <p:nvPr/>
        </p:nvCxnSpPr>
        <p:spPr>
          <a:xfrm>
            <a:off x="2699250" y="4744270"/>
            <a:ext cx="474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BAA14EC-FD4D-28AF-9E05-4714ADBDACC0}"/>
              </a:ext>
            </a:extLst>
          </p:cNvPr>
          <p:cNvCxnSpPr/>
          <p:nvPr/>
        </p:nvCxnSpPr>
        <p:spPr>
          <a:xfrm>
            <a:off x="2699250" y="5219063"/>
            <a:ext cx="474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841E001-1C71-7049-194A-A87F98962FC5}"/>
              </a:ext>
            </a:extLst>
          </p:cNvPr>
          <p:cNvSpPr/>
          <p:nvPr/>
        </p:nvSpPr>
        <p:spPr>
          <a:xfrm>
            <a:off x="4598424" y="4346410"/>
            <a:ext cx="2215702" cy="329712"/>
          </a:xfrm>
          <a:prstGeom prst="rect">
            <a:avLst/>
          </a:prstGeom>
          <a:solidFill>
            <a:schemeClr val="bg1"/>
          </a:solid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Cryptography CXU</a:t>
            </a:r>
            <a:r>
              <a:rPr lang="en-US" sz="1200" dirty="0"/>
              <a:t> </a:t>
            </a:r>
            <a:r>
              <a:rPr lang="en-US" sz="1100" dirty="0"/>
              <a:t>&lt;4&gt;</a:t>
            </a:r>
          </a:p>
        </p:txBody>
      </p:sp>
      <p:cxnSp>
        <p:nvCxnSpPr>
          <p:cNvPr id="21" name="Straight Arrow Connector 20">
            <a:extLst>
              <a:ext uri="{FF2B5EF4-FFF2-40B4-BE49-F238E27FC236}">
                <a16:creationId xmlns:a16="http://schemas.microsoft.com/office/drawing/2014/main" id="{936BB05C-A9A6-046E-10CF-280AD005D89D}"/>
              </a:ext>
            </a:extLst>
          </p:cNvPr>
          <p:cNvCxnSpPr/>
          <p:nvPr/>
        </p:nvCxnSpPr>
        <p:spPr>
          <a:xfrm>
            <a:off x="4123630" y="4506865"/>
            <a:ext cx="474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27B446BA-4C4D-FDCB-2C8D-3A196741536E}"/>
              </a:ext>
            </a:extLst>
          </p:cNvPr>
          <p:cNvSpPr/>
          <p:nvPr/>
        </p:nvSpPr>
        <p:spPr>
          <a:xfrm>
            <a:off x="4598424" y="4824782"/>
            <a:ext cx="2215702" cy="329712"/>
          </a:xfrm>
          <a:prstGeom prst="rect">
            <a:avLst/>
          </a:prstGeom>
          <a:solidFill>
            <a:schemeClr val="bg1"/>
          </a:solid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Compression CXU</a:t>
            </a:r>
            <a:r>
              <a:rPr lang="en-US" sz="1100" dirty="0"/>
              <a:t> &lt;4&gt;</a:t>
            </a:r>
          </a:p>
        </p:txBody>
      </p:sp>
      <p:cxnSp>
        <p:nvCxnSpPr>
          <p:cNvPr id="23" name="Straight Arrow Connector 22">
            <a:extLst>
              <a:ext uri="{FF2B5EF4-FFF2-40B4-BE49-F238E27FC236}">
                <a16:creationId xmlns:a16="http://schemas.microsoft.com/office/drawing/2014/main" id="{BC9FEBBD-321F-090B-46C3-0CF430B85B65}"/>
              </a:ext>
            </a:extLst>
          </p:cNvPr>
          <p:cNvCxnSpPr/>
          <p:nvPr/>
        </p:nvCxnSpPr>
        <p:spPr>
          <a:xfrm>
            <a:off x="4123630" y="4985236"/>
            <a:ext cx="474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BD74B396-ECAB-086F-EA42-056737B44EFE}"/>
              </a:ext>
            </a:extLst>
          </p:cNvPr>
          <p:cNvSpPr/>
          <p:nvPr/>
        </p:nvSpPr>
        <p:spPr>
          <a:xfrm>
            <a:off x="7288919" y="4829245"/>
            <a:ext cx="1661769" cy="329712"/>
          </a:xfrm>
          <a:prstGeom prst="rect">
            <a:avLst/>
          </a:prstGeom>
          <a:solidFill>
            <a:schemeClr val="bg1"/>
          </a:solid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err="1"/>
              <a:t>Compr</a:t>
            </a:r>
            <a:r>
              <a:rPr lang="en-US" sz="1600" dirty="0"/>
              <a:t>. library</a:t>
            </a:r>
            <a:endParaRPr lang="en-US" sz="1200" dirty="0"/>
          </a:p>
        </p:txBody>
      </p:sp>
      <p:cxnSp>
        <p:nvCxnSpPr>
          <p:cNvPr id="29" name="Straight Arrow Connector 28">
            <a:extLst>
              <a:ext uri="{FF2B5EF4-FFF2-40B4-BE49-F238E27FC236}">
                <a16:creationId xmlns:a16="http://schemas.microsoft.com/office/drawing/2014/main" id="{045C32DE-438F-A039-217E-42E132BE1E5A}"/>
              </a:ext>
            </a:extLst>
          </p:cNvPr>
          <p:cNvCxnSpPr>
            <a:cxnSpLocks/>
          </p:cNvCxnSpPr>
          <p:nvPr/>
        </p:nvCxnSpPr>
        <p:spPr>
          <a:xfrm flipH="1">
            <a:off x="6814126" y="4506865"/>
            <a:ext cx="474793" cy="0"/>
          </a:xfrm>
          <a:prstGeom prst="straightConnector1">
            <a:avLst/>
          </a:prstGeom>
          <a:ln w="28575">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6DF1C76-89D5-CECD-1E34-42D0BD6CC730}"/>
              </a:ext>
            </a:extLst>
          </p:cNvPr>
          <p:cNvCxnSpPr>
            <a:cxnSpLocks/>
          </p:cNvCxnSpPr>
          <p:nvPr/>
        </p:nvCxnSpPr>
        <p:spPr>
          <a:xfrm flipH="1">
            <a:off x="6814126" y="4985236"/>
            <a:ext cx="474793" cy="0"/>
          </a:xfrm>
          <a:prstGeom prst="straightConnector1">
            <a:avLst/>
          </a:prstGeom>
          <a:ln w="28575">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782F37AD-3C21-2B65-77B2-E141FFAFE067}"/>
              </a:ext>
            </a:extLst>
          </p:cNvPr>
          <p:cNvSpPr/>
          <p:nvPr/>
        </p:nvSpPr>
        <p:spPr>
          <a:xfrm>
            <a:off x="9425489" y="5299592"/>
            <a:ext cx="1028719" cy="329712"/>
          </a:xfrm>
          <a:prstGeom prst="rect">
            <a:avLst/>
          </a:prstGeom>
          <a:solidFill>
            <a:schemeClr val="bg1"/>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Runtime</a:t>
            </a:r>
          </a:p>
        </p:txBody>
      </p:sp>
      <p:sp>
        <p:nvSpPr>
          <p:cNvPr id="33" name="Flowchart: Document 32">
            <a:extLst>
              <a:ext uri="{FF2B5EF4-FFF2-40B4-BE49-F238E27FC236}">
                <a16:creationId xmlns:a16="http://schemas.microsoft.com/office/drawing/2014/main" id="{6B77C2C1-B1A3-D270-7A25-5165F5907B47}"/>
              </a:ext>
            </a:extLst>
          </p:cNvPr>
          <p:cNvSpPr/>
          <p:nvPr/>
        </p:nvSpPr>
        <p:spPr>
          <a:xfrm>
            <a:off x="9425489" y="4360023"/>
            <a:ext cx="1028719" cy="636223"/>
          </a:xfrm>
          <a:prstGeom prst="flowChartDocument">
            <a:avLst/>
          </a:prstGeom>
          <a:solidFill>
            <a:schemeClr val="bg1"/>
          </a:solid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dk1"/>
                </a:solidFill>
              </a:rPr>
              <a:t>System</a:t>
            </a:r>
            <a:br>
              <a:rPr lang="en-US" sz="1600" dirty="0">
                <a:solidFill>
                  <a:schemeClr val="dk1"/>
                </a:solidFill>
              </a:rPr>
            </a:br>
            <a:r>
              <a:rPr lang="en-US" sz="1600" dirty="0">
                <a:solidFill>
                  <a:schemeClr val="dk1"/>
                </a:solidFill>
              </a:rPr>
              <a:t>CXU map</a:t>
            </a:r>
          </a:p>
        </p:txBody>
      </p:sp>
      <p:cxnSp>
        <p:nvCxnSpPr>
          <p:cNvPr id="34" name="Straight Arrow Connector 33">
            <a:extLst>
              <a:ext uri="{FF2B5EF4-FFF2-40B4-BE49-F238E27FC236}">
                <a16:creationId xmlns:a16="http://schemas.microsoft.com/office/drawing/2014/main" id="{4D3053FF-9DDD-9C41-1880-3596F926A863}"/>
              </a:ext>
            </a:extLst>
          </p:cNvPr>
          <p:cNvCxnSpPr>
            <a:cxnSpLocks/>
            <a:stCxn id="33" idx="2"/>
            <a:endCxn id="32" idx="0"/>
          </p:cNvCxnSpPr>
          <p:nvPr/>
        </p:nvCxnSpPr>
        <p:spPr>
          <a:xfrm>
            <a:off x="9939848" y="4954185"/>
            <a:ext cx="0" cy="3454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Flowchart: Document 34">
            <a:extLst>
              <a:ext uri="{FF2B5EF4-FFF2-40B4-BE49-F238E27FC236}">
                <a16:creationId xmlns:a16="http://schemas.microsoft.com/office/drawing/2014/main" id="{4CAE9397-5E21-F07D-21E9-D2CF387C6C16}"/>
              </a:ext>
            </a:extLst>
          </p:cNvPr>
          <p:cNvSpPr/>
          <p:nvPr/>
        </p:nvSpPr>
        <p:spPr>
          <a:xfrm>
            <a:off x="1710098" y="1672694"/>
            <a:ext cx="1028719" cy="636223"/>
          </a:xfrm>
          <a:prstGeom prst="flowChartDocument">
            <a:avLst/>
          </a:prstGeom>
          <a:solidFill>
            <a:schemeClr val="bg1"/>
          </a:solid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CPU Metadata</a:t>
            </a:r>
            <a:endParaRPr lang="en-US" sz="1400" dirty="0">
              <a:solidFill>
                <a:schemeClr val="dk1"/>
              </a:solidFill>
            </a:endParaRPr>
          </a:p>
        </p:txBody>
      </p:sp>
      <p:sp>
        <p:nvSpPr>
          <p:cNvPr id="36" name="Flowchart: Document 35">
            <a:extLst>
              <a:ext uri="{FF2B5EF4-FFF2-40B4-BE49-F238E27FC236}">
                <a16:creationId xmlns:a16="http://schemas.microsoft.com/office/drawing/2014/main" id="{8A0082E6-6DDF-B508-9287-40ED3391D7F0}"/>
              </a:ext>
            </a:extLst>
          </p:cNvPr>
          <p:cNvSpPr/>
          <p:nvPr/>
        </p:nvSpPr>
        <p:spPr>
          <a:xfrm>
            <a:off x="3091970" y="1674250"/>
            <a:ext cx="1028719" cy="636223"/>
          </a:xfrm>
          <a:prstGeom prst="flowChartDocument">
            <a:avLst/>
          </a:prstGeom>
          <a:solidFill>
            <a:schemeClr val="bg1"/>
          </a:solid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Switch MD</a:t>
            </a:r>
            <a:endParaRPr lang="en-US" sz="1400" dirty="0">
              <a:solidFill>
                <a:schemeClr val="dk1"/>
              </a:solidFill>
            </a:endParaRPr>
          </a:p>
        </p:txBody>
      </p:sp>
      <p:sp>
        <p:nvSpPr>
          <p:cNvPr id="37" name="Flowchart: Document 36">
            <a:extLst>
              <a:ext uri="{FF2B5EF4-FFF2-40B4-BE49-F238E27FC236}">
                <a16:creationId xmlns:a16="http://schemas.microsoft.com/office/drawing/2014/main" id="{9EEE62C7-06DF-0925-E9B1-04CCB1B4927C}"/>
              </a:ext>
            </a:extLst>
          </p:cNvPr>
          <p:cNvSpPr/>
          <p:nvPr/>
        </p:nvSpPr>
        <p:spPr>
          <a:xfrm>
            <a:off x="4516289" y="1680866"/>
            <a:ext cx="1028719" cy="636223"/>
          </a:xfrm>
          <a:prstGeom prst="flowChartDocument">
            <a:avLst/>
          </a:prstGeom>
          <a:solidFill>
            <a:schemeClr val="bg1"/>
          </a:solid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Crypt. MD</a:t>
            </a:r>
            <a:endParaRPr lang="en-US" sz="1400" dirty="0">
              <a:solidFill>
                <a:schemeClr val="dk1"/>
              </a:solidFill>
            </a:endParaRPr>
          </a:p>
        </p:txBody>
      </p:sp>
      <p:sp>
        <p:nvSpPr>
          <p:cNvPr id="38" name="Rectangle 37">
            <a:extLst>
              <a:ext uri="{FF2B5EF4-FFF2-40B4-BE49-F238E27FC236}">
                <a16:creationId xmlns:a16="http://schemas.microsoft.com/office/drawing/2014/main" id="{981317DF-230D-357E-8252-2455AE9D107D}"/>
              </a:ext>
            </a:extLst>
          </p:cNvPr>
          <p:cNvSpPr/>
          <p:nvPr/>
        </p:nvSpPr>
        <p:spPr>
          <a:xfrm>
            <a:off x="1710097" y="2448324"/>
            <a:ext cx="1032749" cy="636223"/>
          </a:xfrm>
          <a:prstGeom prst="rect">
            <a:avLst/>
          </a:prstGeom>
          <a:solidFill>
            <a:schemeClr val="bg1"/>
          </a:solid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CPU</a:t>
            </a:r>
            <a:br>
              <a:rPr lang="en-US" sz="1400" dirty="0"/>
            </a:br>
            <a:r>
              <a:rPr lang="en-US" sz="1400" dirty="0"/>
              <a:t>RTL</a:t>
            </a:r>
          </a:p>
        </p:txBody>
      </p:sp>
      <p:sp>
        <p:nvSpPr>
          <p:cNvPr id="39" name="Rectangle 38">
            <a:extLst>
              <a:ext uri="{FF2B5EF4-FFF2-40B4-BE49-F238E27FC236}">
                <a16:creationId xmlns:a16="http://schemas.microsoft.com/office/drawing/2014/main" id="{1F10F329-C7C4-5AE0-C1EA-A155D6562FDF}"/>
              </a:ext>
            </a:extLst>
          </p:cNvPr>
          <p:cNvSpPr/>
          <p:nvPr/>
        </p:nvSpPr>
        <p:spPr>
          <a:xfrm>
            <a:off x="3092030" y="2458552"/>
            <a:ext cx="1032749" cy="636223"/>
          </a:xfrm>
          <a:prstGeom prst="rect">
            <a:avLst/>
          </a:prstGeom>
          <a:solidFill>
            <a:schemeClr val="bg1"/>
          </a:solid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Switch</a:t>
            </a:r>
            <a:br>
              <a:rPr lang="en-US" sz="1400" dirty="0"/>
            </a:br>
            <a:r>
              <a:rPr lang="en-US" sz="1400" dirty="0"/>
              <a:t>RTL</a:t>
            </a:r>
          </a:p>
        </p:txBody>
      </p:sp>
      <p:sp>
        <p:nvSpPr>
          <p:cNvPr id="40" name="Rectangle 39">
            <a:extLst>
              <a:ext uri="{FF2B5EF4-FFF2-40B4-BE49-F238E27FC236}">
                <a16:creationId xmlns:a16="http://schemas.microsoft.com/office/drawing/2014/main" id="{5C713BE2-4190-8F4E-074B-83B1CE835347}"/>
              </a:ext>
            </a:extLst>
          </p:cNvPr>
          <p:cNvSpPr/>
          <p:nvPr/>
        </p:nvSpPr>
        <p:spPr>
          <a:xfrm>
            <a:off x="4515261" y="2456497"/>
            <a:ext cx="1032749" cy="636223"/>
          </a:xfrm>
          <a:prstGeom prst="rect">
            <a:avLst/>
          </a:prstGeom>
          <a:solidFill>
            <a:schemeClr val="bg1"/>
          </a:solid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rtlCol="0" anchor="ctr"/>
          <a:lstStyle/>
          <a:p>
            <a:pPr algn="ctr"/>
            <a:r>
              <a:rPr lang="en-US" sz="1400" dirty="0"/>
              <a:t>Crypt. CXU</a:t>
            </a:r>
            <a:br>
              <a:rPr lang="en-US" sz="1400" dirty="0"/>
            </a:br>
            <a:r>
              <a:rPr lang="en-US" sz="1400" dirty="0"/>
              <a:t>RTL</a:t>
            </a:r>
          </a:p>
        </p:txBody>
      </p:sp>
      <p:sp>
        <p:nvSpPr>
          <p:cNvPr id="41" name="Flowchart: Document 40">
            <a:extLst>
              <a:ext uri="{FF2B5EF4-FFF2-40B4-BE49-F238E27FC236}">
                <a16:creationId xmlns:a16="http://schemas.microsoft.com/office/drawing/2014/main" id="{34841878-3C9D-2E4D-9C28-349B551FB135}"/>
              </a:ext>
            </a:extLst>
          </p:cNvPr>
          <p:cNvSpPr/>
          <p:nvPr/>
        </p:nvSpPr>
        <p:spPr>
          <a:xfrm>
            <a:off x="5893915" y="1674250"/>
            <a:ext cx="1028719" cy="636223"/>
          </a:xfrm>
          <a:prstGeom prst="flowChartDocument">
            <a:avLst/>
          </a:prstGeom>
          <a:solidFill>
            <a:schemeClr val="bg1"/>
          </a:solid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err="1"/>
              <a:t>Compr</a:t>
            </a:r>
            <a:r>
              <a:rPr lang="en-US" sz="1400" dirty="0"/>
              <a:t>. MD</a:t>
            </a:r>
            <a:endParaRPr lang="en-US" sz="1400" dirty="0">
              <a:solidFill>
                <a:schemeClr val="dk1"/>
              </a:solidFill>
            </a:endParaRPr>
          </a:p>
        </p:txBody>
      </p:sp>
      <p:sp>
        <p:nvSpPr>
          <p:cNvPr id="43" name="Rectangle 42">
            <a:extLst>
              <a:ext uri="{FF2B5EF4-FFF2-40B4-BE49-F238E27FC236}">
                <a16:creationId xmlns:a16="http://schemas.microsoft.com/office/drawing/2014/main" id="{1DAF4E84-988A-484D-26E6-C0A12F0B68B7}"/>
              </a:ext>
            </a:extLst>
          </p:cNvPr>
          <p:cNvSpPr/>
          <p:nvPr/>
        </p:nvSpPr>
        <p:spPr>
          <a:xfrm>
            <a:off x="5893974" y="2458552"/>
            <a:ext cx="1032749" cy="636223"/>
          </a:xfrm>
          <a:prstGeom prst="rect">
            <a:avLst/>
          </a:prstGeom>
          <a:solidFill>
            <a:schemeClr val="bg1"/>
          </a:solid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rtlCol="0" anchor="ctr"/>
          <a:lstStyle/>
          <a:p>
            <a:pPr algn="ctr"/>
            <a:r>
              <a:rPr lang="en-US" sz="1400" dirty="0" err="1"/>
              <a:t>Compr</a:t>
            </a:r>
            <a:r>
              <a:rPr lang="en-US" sz="1400" dirty="0"/>
              <a:t>. CXU</a:t>
            </a:r>
            <a:br>
              <a:rPr lang="en-US" sz="1400" dirty="0"/>
            </a:br>
            <a:r>
              <a:rPr lang="en-US" sz="1400" dirty="0"/>
              <a:t>RTL</a:t>
            </a:r>
          </a:p>
        </p:txBody>
      </p:sp>
      <p:sp>
        <p:nvSpPr>
          <p:cNvPr id="45" name="Flowchart: Document 44">
            <a:extLst>
              <a:ext uri="{FF2B5EF4-FFF2-40B4-BE49-F238E27FC236}">
                <a16:creationId xmlns:a16="http://schemas.microsoft.com/office/drawing/2014/main" id="{C8AC3F91-2EB2-F04B-8C03-0018203F2642}"/>
              </a:ext>
            </a:extLst>
          </p:cNvPr>
          <p:cNvSpPr/>
          <p:nvPr/>
        </p:nvSpPr>
        <p:spPr>
          <a:xfrm>
            <a:off x="9426353" y="2539983"/>
            <a:ext cx="1028719" cy="636223"/>
          </a:xfrm>
          <a:prstGeom prst="flowChartDocument">
            <a:avLst/>
          </a:prstGeom>
          <a:solidFill>
            <a:schemeClr val="bg1"/>
          </a:solid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System</a:t>
            </a:r>
            <a:br>
              <a:rPr lang="en-US" sz="1600" dirty="0"/>
            </a:br>
            <a:r>
              <a:rPr lang="en-US" sz="1600" dirty="0"/>
              <a:t>manifest</a:t>
            </a:r>
          </a:p>
        </p:txBody>
      </p:sp>
      <p:cxnSp>
        <p:nvCxnSpPr>
          <p:cNvPr id="46" name="Straight Arrow Connector 45">
            <a:extLst>
              <a:ext uri="{FF2B5EF4-FFF2-40B4-BE49-F238E27FC236}">
                <a16:creationId xmlns:a16="http://schemas.microsoft.com/office/drawing/2014/main" id="{B8748D50-5A13-D84D-7788-B82FC3E12E5E}"/>
              </a:ext>
            </a:extLst>
          </p:cNvPr>
          <p:cNvCxnSpPr>
            <a:cxnSpLocks/>
            <a:stCxn id="10" idx="2"/>
          </p:cNvCxnSpPr>
          <p:nvPr/>
        </p:nvCxnSpPr>
        <p:spPr>
          <a:xfrm>
            <a:off x="2222331" y="3176206"/>
            <a:ext cx="2126" cy="3165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64200F0B-3FA9-BE73-C990-6BD09289F81D}"/>
              </a:ext>
            </a:extLst>
          </p:cNvPr>
          <p:cNvCxnSpPr/>
          <p:nvPr/>
        </p:nvCxnSpPr>
        <p:spPr>
          <a:xfrm>
            <a:off x="3613138" y="3176206"/>
            <a:ext cx="2126" cy="3165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C4CE349-74E9-5333-FDD2-79A457C644D8}"/>
              </a:ext>
            </a:extLst>
          </p:cNvPr>
          <p:cNvCxnSpPr/>
          <p:nvPr/>
        </p:nvCxnSpPr>
        <p:spPr>
          <a:xfrm>
            <a:off x="5036115" y="3185810"/>
            <a:ext cx="2126" cy="3165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56F049D-4FF2-3F8C-0002-19D9866B687A}"/>
              </a:ext>
            </a:extLst>
          </p:cNvPr>
          <p:cNvCxnSpPr/>
          <p:nvPr/>
        </p:nvCxnSpPr>
        <p:spPr>
          <a:xfrm>
            <a:off x="6388996" y="3174031"/>
            <a:ext cx="2126" cy="3165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EEA4DA2-8DED-E1CB-BF85-A78B4C5A842B}"/>
              </a:ext>
            </a:extLst>
          </p:cNvPr>
          <p:cNvCxnSpPr>
            <a:cxnSpLocks/>
            <a:stCxn id="45" idx="2"/>
          </p:cNvCxnSpPr>
          <p:nvPr/>
        </p:nvCxnSpPr>
        <p:spPr>
          <a:xfrm>
            <a:off x="9940712" y="3134144"/>
            <a:ext cx="0" cy="3534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4B398E53-E9B1-5488-6E76-D7B897E2780F}"/>
              </a:ext>
            </a:extLst>
          </p:cNvPr>
          <p:cNvCxnSpPr/>
          <p:nvPr/>
        </p:nvCxnSpPr>
        <p:spPr>
          <a:xfrm>
            <a:off x="3727969" y="3894923"/>
            <a:ext cx="2126" cy="3165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3" name="Flowchart: Alternate Process 52">
            <a:extLst>
              <a:ext uri="{FF2B5EF4-FFF2-40B4-BE49-F238E27FC236}">
                <a16:creationId xmlns:a16="http://schemas.microsoft.com/office/drawing/2014/main" id="{4CC96C3A-7F81-7362-6D48-E805B9D1E3BE}"/>
              </a:ext>
            </a:extLst>
          </p:cNvPr>
          <p:cNvSpPr/>
          <p:nvPr/>
        </p:nvSpPr>
        <p:spPr>
          <a:xfrm>
            <a:off x="1617899" y="3487593"/>
            <a:ext cx="8990319" cy="407316"/>
          </a:xfrm>
          <a:prstGeom prst="flowChartAlternateProcess">
            <a:avLst/>
          </a:prstGeom>
          <a:solidFill>
            <a:schemeClr val="bg1">
              <a:lumMod val="95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Composer</a:t>
            </a:r>
          </a:p>
        </p:txBody>
      </p:sp>
      <p:cxnSp>
        <p:nvCxnSpPr>
          <p:cNvPr id="55" name="Straight Arrow Connector 54">
            <a:extLst>
              <a:ext uri="{FF2B5EF4-FFF2-40B4-BE49-F238E27FC236}">
                <a16:creationId xmlns:a16="http://schemas.microsoft.com/office/drawing/2014/main" id="{171FF4BB-D9DD-F4BB-90FF-2BD37D5A3143}"/>
              </a:ext>
            </a:extLst>
          </p:cNvPr>
          <p:cNvCxnSpPr>
            <a:cxnSpLocks/>
            <a:endCxn id="33" idx="0"/>
          </p:cNvCxnSpPr>
          <p:nvPr/>
        </p:nvCxnSpPr>
        <p:spPr>
          <a:xfrm>
            <a:off x="9939848" y="3894909"/>
            <a:ext cx="0" cy="4651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1F2D9312-944E-7747-BDDB-AD6D68582C8A}"/>
              </a:ext>
            </a:extLst>
          </p:cNvPr>
          <p:cNvCxnSpPr>
            <a:cxnSpLocks/>
            <a:endCxn id="32" idx="1"/>
          </p:cNvCxnSpPr>
          <p:nvPr/>
        </p:nvCxnSpPr>
        <p:spPr>
          <a:xfrm>
            <a:off x="8950686" y="4505651"/>
            <a:ext cx="474803" cy="9587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06CF7117-93B0-DD82-DD13-1823C2BAA004}"/>
              </a:ext>
            </a:extLst>
          </p:cNvPr>
          <p:cNvCxnSpPr>
            <a:cxnSpLocks/>
            <a:stCxn id="27" idx="3"/>
            <a:endCxn id="32" idx="1"/>
          </p:cNvCxnSpPr>
          <p:nvPr/>
        </p:nvCxnSpPr>
        <p:spPr>
          <a:xfrm>
            <a:off x="8950688" y="4994102"/>
            <a:ext cx="474801" cy="470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19B89E04-D51A-7307-27DE-1F8E2E667947}"/>
              </a:ext>
            </a:extLst>
          </p:cNvPr>
          <p:cNvSpPr/>
          <p:nvPr/>
        </p:nvSpPr>
        <p:spPr>
          <a:xfrm>
            <a:off x="7288919" y="4346410"/>
            <a:ext cx="1661771" cy="329712"/>
          </a:xfrm>
          <a:prstGeom prst="rect">
            <a:avLst/>
          </a:prstGeom>
          <a:solidFill>
            <a:schemeClr val="bg1"/>
          </a:solidFill>
          <a:ln w="28575"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t>Crypt. library</a:t>
            </a:r>
            <a:endParaRPr lang="en-US" sz="1200" dirty="0"/>
          </a:p>
        </p:txBody>
      </p:sp>
      <p:sp>
        <p:nvSpPr>
          <p:cNvPr id="3" name="TextBox 2">
            <a:extLst>
              <a:ext uri="{FF2B5EF4-FFF2-40B4-BE49-F238E27FC236}">
                <a16:creationId xmlns:a16="http://schemas.microsoft.com/office/drawing/2014/main" id="{B2B19BB8-69F7-9FBA-FD97-108DD2CC6CA5}"/>
              </a:ext>
            </a:extLst>
          </p:cNvPr>
          <p:cNvSpPr txBox="1"/>
          <p:nvPr/>
        </p:nvSpPr>
        <p:spPr>
          <a:xfrm>
            <a:off x="6203301" y="6004796"/>
            <a:ext cx="798617" cy="338554"/>
          </a:xfrm>
          <a:prstGeom prst="rect">
            <a:avLst/>
          </a:prstGeom>
          <a:noFill/>
        </p:spPr>
        <p:txBody>
          <a:bodyPr wrap="none" rtlCol="0">
            <a:spAutoFit/>
          </a:bodyPr>
          <a:lstStyle/>
          <a:p>
            <a:r>
              <a:rPr lang="en-US" sz="1600" i="1" dirty="0"/>
              <a:t>FPGA A</a:t>
            </a:r>
          </a:p>
        </p:txBody>
      </p:sp>
    </p:spTree>
    <p:extLst>
      <p:ext uri="{BB962C8B-B14F-4D97-AF65-F5344CB8AC3E}">
        <p14:creationId xmlns:p14="http://schemas.microsoft.com/office/powerpoint/2010/main" val="38339748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9.3|24.3|28.4"/>
</p:tagLst>
</file>

<file path=ppt/tags/tag10.xml><?xml version="1.0" encoding="utf-8"?>
<p:tagLst xmlns:a="http://schemas.openxmlformats.org/drawingml/2006/main" xmlns:r="http://schemas.openxmlformats.org/officeDocument/2006/relationships" xmlns:p="http://schemas.openxmlformats.org/presentationml/2006/main">
  <p:tag name="TIMING" val="|32.4"/>
</p:tagLst>
</file>

<file path=ppt/tags/tag11.xml><?xml version="1.0" encoding="utf-8"?>
<p:tagLst xmlns:a="http://schemas.openxmlformats.org/drawingml/2006/main" xmlns:r="http://schemas.openxmlformats.org/officeDocument/2006/relationships" xmlns:p="http://schemas.openxmlformats.org/presentationml/2006/main">
  <p:tag name="TIMING" val="|28.8"/>
</p:tagLst>
</file>

<file path=ppt/tags/tag12.xml><?xml version="1.0" encoding="utf-8"?>
<p:tagLst xmlns:a="http://schemas.openxmlformats.org/drawingml/2006/main" xmlns:r="http://schemas.openxmlformats.org/officeDocument/2006/relationships" xmlns:p="http://schemas.openxmlformats.org/presentationml/2006/main">
  <p:tag name="TIMING" val="|41.9|81.2|6.3|16.5"/>
</p:tagLst>
</file>

<file path=ppt/tags/tag13.xml><?xml version="1.0" encoding="utf-8"?>
<p:tagLst xmlns:a="http://schemas.openxmlformats.org/drawingml/2006/main" xmlns:r="http://schemas.openxmlformats.org/officeDocument/2006/relationships" xmlns:p="http://schemas.openxmlformats.org/presentationml/2006/main">
  <p:tag name="TIMING" val="|19.8|8.9|27.9"/>
</p:tagLst>
</file>

<file path=ppt/tags/tag14.xml><?xml version="1.0" encoding="utf-8"?>
<p:tagLst xmlns:a="http://schemas.openxmlformats.org/drawingml/2006/main" xmlns:r="http://schemas.openxmlformats.org/officeDocument/2006/relationships" xmlns:p="http://schemas.openxmlformats.org/presentationml/2006/main">
  <p:tag name="TIMING" val="|35.8"/>
</p:tagLst>
</file>

<file path=ppt/tags/tag2.xml><?xml version="1.0" encoding="utf-8"?>
<p:tagLst xmlns:a="http://schemas.openxmlformats.org/drawingml/2006/main" xmlns:r="http://schemas.openxmlformats.org/officeDocument/2006/relationships" xmlns:p="http://schemas.openxmlformats.org/presentationml/2006/main">
  <p:tag name="TIMING" val="|18.2|11"/>
</p:tagLst>
</file>

<file path=ppt/tags/tag3.xml><?xml version="1.0" encoding="utf-8"?>
<p:tagLst xmlns:a="http://schemas.openxmlformats.org/drawingml/2006/main" xmlns:r="http://schemas.openxmlformats.org/officeDocument/2006/relationships" xmlns:p="http://schemas.openxmlformats.org/presentationml/2006/main">
  <p:tag name="TIMING" val="|33.1|10.3"/>
</p:tagLst>
</file>

<file path=ppt/tags/tag4.xml><?xml version="1.0" encoding="utf-8"?>
<p:tagLst xmlns:a="http://schemas.openxmlformats.org/drawingml/2006/main" xmlns:r="http://schemas.openxmlformats.org/officeDocument/2006/relationships" xmlns:p="http://schemas.openxmlformats.org/presentationml/2006/main">
  <p:tag name="TIMING" val="|42.2"/>
</p:tagLst>
</file>

<file path=ppt/tags/tag5.xml><?xml version="1.0" encoding="utf-8"?>
<p:tagLst xmlns:a="http://schemas.openxmlformats.org/drawingml/2006/main" xmlns:r="http://schemas.openxmlformats.org/officeDocument/2006/relationships" xmlns:p="http://schemas.openxmlformats.org/presentationml/2006/main">
  <p:tag name="TIMING" val="|19.9"/>
</p:tagLst>
</file>

<file path=ppt/tags/tag6.xml><?xml version="1.0" encoding="utf-8"?>
<p:tagLst xmlns:a="http://schemas.openxmlformats.org/drawingml/2006/main" xmlns:r="http://schemas.openxmlformats.org/officeDocument/2006/relationships" xmlns:p="http://schemas.openxmlformats.org/presentationml/2006/main">
  <p:tag name="TIMING" val="|33.3|13.1"/>
</p:tagLst>
</file>

<file path=ppt/tags/tag7.xml><?xml version="1.0" encoding="utf-8"?>
<p:tagLst xmlns:a="http://schemas.openxmlformats.org/drawingml/2006/main" xmlns:r="http://schemas.openxmlformats.org/officeDocument/2006/relationships" xmlns:p="http://schemas.openxmlformats.org/presentationml/2006/main">
  <p:tag name="TIMING" val="|54.9"/>
</p:tagLst>
</file>

<file path=ppt/tags/tag8.xml><?xml version="1.0" encoding="utf-8"?>
<p:tagLst xmlns:a="http://schemas.openxmlformats.org/drawingml/2006/main" xmlns:r="http://schemas.openxmlformats.org/officeDocument/2006/relationships" xmlns:p="http://schemas.openxmlformats.org/presentationml/2006/main">
  <p:tag name="TIMING" val="|25.8|10.8|15.7|23.1|12|11.2|16.6|11.7"/>
</p:tagLst>
</file>

<file path=ppt/tags/tag9.xml><?xml version="1.0" encoding="utf-8"?>
<p:tagLst xmlns:a="http://schemas.openxmlformats.org/drawingml/2006/main" xmlns:r="http://schemas.openxmlformats.org/officeDocument/2006/relationships" xmlns:p="http://schemas.openxmlformats.org/presentationml/2006/main">
  <p:tag name="TIMING" val="|5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4718</TotalTime>
  <Words>11941</Words>
  <Application>Microsoft Office PowerPoint</Application>
  <PresentationFormat>Widescreen</PresentationFormat>
  <Paragraphs>1038</Paragraphs>
  <Slides>54</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Calibri</vt:lpstr>
      <vt:lpstr>Arial</vt:lpstr>
      <vt:lpstr>Calibri Light</vt:lpstr>
      <vt:lpstr>Consolas</vt:lpstr>
      <vt:lpstr>Courier New</vt:lpstr>
      <vt:lpstr>Office Theme</vt:lpstr>
      <vt:lpstr>Design and Rationale of the Draft Proposed RISC-V Composable Custom Extensions Spec v.2023-08-06</vt:lpstr>
      <vt:lpstr>2019-2022 design contributors</vt:lpstr>
      <vt:lpstr>Introduction (§1)</vt:lpstr>
      <vt:lpstr>RISC-V custom extensions’ reuse problem (§1) </vt:lpstr>
      <vt:lpstr>A mix &amp; match composable custom extensions ecosystem (§1.1)</vt:lpstr>
      <vt:lpstr>Keeping RISC-V simple, open, agile</vt:lpstr>
      <vt:lpstr>Key elements</vt:lpstr>
      <vt:lpstr>Example: Alice’s SoC (§1.2)</vt:lpstr>
      <vt:lpstr>Alice’s SoC v2</vt:lpstr>
      <vt:lpstr>Bob’s SoC</vt:lpstr>
      <vt:lpstr>Objectives  design rationale</vt:lpstr>
      <vt:lpstr>Promote uniformity</vt:lpstr>
      <vt:lpstr>New interop standards</vt:lpstr>
      <vt:lpstr>Standard interfaces and formats (§1.4)</vt:lpstr>
      <vt:lpstr>Scope: what kinds of custom extensions?  (§1.3)</vt:lpstr>
      <vt:lpstr>Stateful composable extensions (§1.3.1)</vt:lpstr>
      <vt:lpstr>CX (V1) scenarios: more than meets the eye</vt:lpstr>
      <vt:lpstr>Scope: V2 ideas, directions</vt:lpstr>
      <vt:lpstr>Composable extension multiplexing Collision-free custom instructions</vt:lpstr>
      <vt:lpstr>Multiplexing in detail The SW HW interface</vt:lpstr>
      <vt:lpstr>CX Runtime and CX ABI (§1.4.5)</vt:lpstr>
      <vt:lpstr>Example CX programming model C++ RAII object to scope the custom instructions</vt:lpstr>
      <vt:lpstr>Versioning story (§1.6)</vt:lpstr>
      <vt:lpstr>Inspired by Microsoft Component Object Model (§1.9) </vt:lpstr>
      <vt:lpstr>Composable Extensions / -Zicx (§2)</vt:lpstr>
      <vt:lpstr>Four new CSRs (§2.2)</vt:lpstr>
      <vt:lpstr>mcx_selector CSR</vt:lpstr>
      <vt:lpstr>cx_status CSR</vt:lpstr>
      <vt:lpstr>Access controlled CX multiplexing CSRs (§2.7)</vt:lpstr>
      <vt:lpstr>CX custom function instruction encodings (§2.3)</vt:lpstr>
      <vt:lpstr>Implicit fences (§2.2.5), precise exceptions (§2.3)</vt:lpstr>
      <vt:lpstr>IStateContext</vt:lpstr>
      <vt:lpstr>Composable Extension Unit Logic Interface (CXU-LI) (§3)</vt:lpstr>
      <vt:lpstr>CXU-LI objectives  design rationale</vt:lpstr>
      <vt:lpstr>Zen of CXUs</vt:lpstr>
      <vt:lpstr>CXU-LI feature levels (§3.3)</vt:lpstr>
      <vt:lpstr>CPUs × CXUs composition (§3.2)</vt:lpstr>
      <vt:lpstr>CXU-LI HW-SW interface, again</vt:lpstr>
      <vt:lpstr>CXU-LI port signaling</vt:lpstr>
      <vt:lpstr>CXU-L0: combinational CXU (§3.5)</vt:lpstr>
      <vt:lpstr>CXU-L1: fixed-latency (pipelined) CXU (§3.6)</vt:lpstr>
      <vt:lpstr>CXU-L2: variable-latency (stream) CXU (§3.7)</vt:lpstr>
      <vt:lpstr>CXU-L3: reordering CXU (§3.8)</vt:lpstr>
      <vt:lpstr>CXU-LI-compliant CPUs (§3.10)</vt:lpstr>
      <vt:lpstr>CXU Feature Level Adapters (§3.9)</vt:lpstr>
      <vt:lpstr>CXU Switch (§3.11)</vt:lpstr>
      <vt:lpstr>CXU-L2/L3  AXI4 Streams (§3.12) </vt:lpstr>
      <vt:lpstr>Metadata (§4)</vt:lpstr>
      <vt:lpstr>Easier system composition with metadata Preliminary – awaits revision</vt:lpstr>
      <vt:lpstr>CX Runtime (§TBD)</vt:lpstr>
      <vt:lpstr>CX Runtime API Preliminary – awaits revision</vt:lpstr>
      <vt:lpstr>Status, next steps</vt:lpstr>
      <vt:lpstr>Status</vt:lpstr>
      <vt:lpstr>Call to Action</vt:lpstr>
    </vt:vector>
  </TitlesOfParts>
  <Company>Gray Research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Rationale of the RISC-V Composable Custom Extensions Specification</dc:title>
  <dc:subject>RISC-V Composable Custom Extensions</dc:subject>
  <dc:creator>Jan Gray</dc:creator>
  <cp:keywords>RISC-V;composable extensions;CXU</cp:keywords>
  <cp:lastModifiedBy>Jan Gray</cp:lastModifiedBy>
  <cp:revision>146</cp:revision>
  <cp:lastPrinted>2023-08-08T23:18:34Z</cp:lastPrinted>
  <dcterms:created xsi:type="dcterms:W3CDTF">2023-07-25T22:30:40Z</dcterms:created>
  <dcterms:modified xsi:type="dcterms:W3CDTF">2023-08-08T23:18:54Z</dcterms:modified>
</cp:coreProperties>
</file>